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04" r:id="rId2"/>
    <p:sldId id="359" r:id="rId3"/>
    <p:sldId id="407" r:id="rId4"/>
    <p:sldId id="274" r:id="rId5"/>
    <p:sldId id="275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279" r:id="rId15"/>
    <p:sldId id="454" r:id="rId16"/>
    <p:sldId id="319" r:id="rId17"/>
    <p:sldId id="320" r:id="rId18"/>
    <p:sldId id="321" r:id="rId19"/>
    <p:sldId id="322" r:id="rId20"/>
    <p:sldId id="284" r:id="rId21"/>
    <p:sldId id="323" r:id="rId22"/>
    <p:sldId id="324" r:id="rId23"/>
    <p:sldId id="285" r:id="rId24"/>
    <p:sldId id="325" r:id="rId25"/>
    <p:sldId id="327" r:id="rId26"/>
    <p:sldId id="286" r:id="rId27"/>
    <p:sldId id="328" r:id="rId28"/>
    <p:sldId id="288" r:id="rId29"/>
    <p:sldId id="330" r:id="rId30"/>
    <p:sldId id="335" r:id="rId31"/>
    <p:sldId id="336" r:id="rId32"/>
    <p:sldId id="337" r:id="rId33"/>
    <p:sldId id="338" r:id="rId34"/>
    <p:sldId id="339" r:id="rId35"/>
    <p:sldId id="333" r:id="rId36"/>
    <p:sldId id="332" r:id="rId37"/>
    <p:sldId id="341" r:id="rId38"/>
    <p:sldId id="342" r:id="rId39"/>
    <p:sldId id="349" r:id="rId40"/>
    <p:sldId id="486" r:id="rId41"/>
    <p:sldId id="487" r:id="rId42"/>
    <p:sldId id="488" r:id="rId43"/>
    <p:sldId id="346" r:id="rId44"/>
    <p:sldId id="347" r:id="rId45"/>
    <p:sldId id="299" r:id="rId46"/>
    <p:sldId id="301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00"/>
    <a:srgbClr val="FF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9" autoAdjust="0"/>
    <p:restoredTop sz="94075" autoAdjust="0"/>
  </p:normalViewPr>
  <p:slideViewPr>
    <p:cSldViewPr snapToGrid="0">
      <p:cViewPr varScale="1">
        <p:scale>
          <a:sx n="82" d="100"/>
          <a:sy n="82" d="100"/>
        </p:scale>
        <p:origin x="1426" y="91"/>
      </p:cViewPr>
      <p:guideLst>
        <p:guide orient="horz" pos="2160"/>
        <p:guide pos="285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E88573B-3FCF-4A0A-B47E-3A3B9D6340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124336BD-7EAB-4C20-938A-BE8974866CA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CE698DF4-419C-4016-85E9-3EAD3520D2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691A0196-8C94-4929-9776-3F71A9405D6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Arial" charset="0"/>
                <a:cs typeface="+mn-ea"/>
              </a:defRPr>
            </a:lvl1pPr>
          </a:lstStyle>
          <a:p>
            <a:fld id="{A4823DBB-578B-4261-8219-73C6AA52D874}" type="slidenum">
              <a:rPr lang="zh-CN" altLang="en-US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BAC3FE0-8378-4C32-B44D-5C1D57DB3D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22845698-4C74-4ED5-9E75-86CDDDEAF7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C30589B-D5AC-45BB-AE21-5B591A6B6904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B4ACAD41-858C-44C8-8F57-3377714B5CD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D1CBE7E7-E8FC-4328-9B46-1FC2E7C469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kumimoji="0"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8D763D11-70F6-4BF9-A9A0-CE880E177F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Arial" charset="0"/>
                <a:cs typeface="+mn-ea"/>
              </a:defRPr>
            </a:lvl1pPr>
          </a:lstStyle>
          <a:p>
            <a:fld id="{C1FDD02B-CDEE-454D-9763-FE11329A2E2B}" type="slidenum">
              <a:rPr lang="zh-CN" altLang="en-US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宋体" pitchFamily="2" charset="-122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宋体" pitchFamily="2" charset="-122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宋体" pitchFamily="2" charset="-122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宋体" pitchFamily="2" charset="-122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anose="020B0600000101010101" pitchFamily="34" charset="-127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3B03263B-4E50-4F8B-B9D5-C543C9C8F3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5F34DDD-8C31-4EE9-9DDC-D7AC3169C236}" type="slidenum">
              <a:rPr lang="zh-CN" altLang="en-US" smtClean="0">
                <a:latin typeface="Arial" panose="020B0604020202020204" pitchFamily="34" charset="0"/>
              </a:rPr>
              <a:pPr/>
              <a:t>9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DBB7BB0-5A98-4787-828D-1EC53784463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EBBD484-764E-40DA-B565-F04A6ADFE3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1E211BCC-56D0-4155-8542-D35A83D14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877D0CA-540B-4826-A6CC-59D67BCC9310}" type="slidenum">
              <a:rPr lang="zh-CN" altLang="en-US" smtClean="0">
                <a:latin typeface="Arial" panose="020B0604020202020204" pitchFamily="34" charset="0"/>
              </a:rPr>
              <a:pPr/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0AD5E31-A8CF-47B4-A729-96822C9C23A6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E5B163B-20CF-4251-BF32-7A3A9FA835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5B7396AB-5AA0-420E-9143-57EEB2E9F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1142E87-A1C8-47F4-9E3E-9602F6DA3D77}" type="slidenum">
              <a:rPr lang="zh-CN" altLang="en-US" smtClean="0">
                <a:latin typeface="Arial" panose="020B0604020202020204" pitchFamily="34" charset="0"/>
              </a:rPr>
              <a:pPr/>
              <a:t>11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C636ED1-376D-47E3-8757-DC41FCEB354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FF34EA9-7B55-48FA-B965-6889B109A5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D9875039-4DE9-4ED6-8DDE-0FEF3456E1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E7EC6AB-1256-49FC-B8F1-4D56F23C44E1}" type="slidenum">
              <a:rPr lang="zh-CN" altLang="en-US" smtClean="0">
                <a:latin typeface="Arial" panose="020B0604020202020204" pitchFamily="34" charset="0"/>
              </a:rPr>
              <a:pPr/>
              <a:t>22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96B269F-3A0E-430D-847A-9984EFA1F104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69F6064-00FB-4651-BA53-51360620346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08E0B15-28D8-4E47-9185-3DFE73603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43BBD7F2-C5BC-4CBD-BA13-F9A0234F3AEC}" type="slidenum">
              <a:rPr lang="zh-CN" altLang="en-US" smtClean="0">
                <a:latin typeface="Arial" panose="020B0604020202020204" pitchFamily="34" charset="0"/>
              </a:rPr>
              <a:pPr/>
              <a:t>31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5745A4E5-5707-4834-851D-782453DA878F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3506905-A022-431B-A41F-5852F1747C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C4046A78-AA46-4A94-8CF0-56F72C6100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5B1F6CB-AEB9-4423-9FA2-AB8A6F1FD738}" type="slidenum">
              <a:rPr lang="zh-CN" altLang="en-US" smtClean="0">
                <a:latin typeface="Arial" panose="020B0604020202020204" pitchFamily="34" charset="0"/>
              </a:rPr>
              <a:pPr/>
              <a:t>32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B4B4D7F1-3A9F-4285-AEB9-B0BF3866D63D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714089D-E81F-4F79-8179-AF41D51320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r>
              <a:rPr lang="zh-CN" altLang="en-US"/>
              <a:t>而在南极只能看到南半天球的星，永远看不到北半天球的天体。在两极，有长达半年的白昼，和半年之久的漫长黑夜。白天，太阳总是围着地平转，没有升也没有落；在黑夜里，看到北极星在天顶，其它北天球的星全围绕着天极平杏诘仄阶</a:t>
            </a:r>
            <a:r>
              <a:rPr lang="en-US" altLang="zh-CN"/>
              <a:t>Γ</a:t>
            </a:r>
            <a:r>
              <a:rPr lang="zh-CN" altLang="en-US"/>
              <a:t>挥猩肼洹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45ABD4-FF0F-45CE-9D84-571AC9E164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A713348-3500-44C7-8EB8-8A99793DEF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B72B5B-C6C4-44FA-80F2-DDE6C38DF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7FDA4B-2988-4C59-9F30-8F2343FC163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868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AA61CD-8050-4493-8CC3-D8FA7C5898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4783F2-1E24-4285-9815-A99FDD8CF6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5A3B88-2C39-4344-9C8B-F5851A22F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CD32A-103F-4DD1-B7BA-1788E1DA549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67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FDA678-AAE8-480A-A6E5-92204B9C6F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FEB287-FF66-4610-A8B8-6A29AB5AFE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AE7FC5-EEE9-485A-92BE-271DC65F3C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09FFDF-306A-4529-B8F9-7F18BB27310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2925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5158FF-A7F5-4095-AC4F-1E8D4BE3A5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32779-8B33-47E6-A3AA-BB12092A8B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AB316C-30CB-45D1-BD98-0026E9B42C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04180C-F9FA-4394-AC56-FE8E1F079EC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94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1B6D714-D13F-4B2B-8BB5-9792E7C8C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2DE8407-FF7E-4922-83DC-A4D9057C31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957B0AD-E435-42B6-9D84-940F9BCA1D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C345A-77FA-4A8C-993A-40B6B502492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82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5DD513-5784-4396-89E1-903AB6B17C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1C5817-62BE-40AB-A1F4-B6C4FF19A2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45E037-8F1D-4DF9-8279-3CAFA03948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EBADF0-A49D-4CBD-ADDD-2963943AA0F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57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8A3B44-15BC-4A11-A6F2-1AE8F6788A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739261-85E8-4CBA-9D32-F539A8D641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39D269-3E8E-40D7-84D0-DE2C4EFE1A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8D6A2A-8874-42C3-88C7-AB4EA091E0C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73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D124C-F576-45B1-A2A7-B68B82ABD4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EA854-C98C-4057-9864-0DBDC0EE0F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C1658-8C4F-4BA4-BDD6-700F655CDA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286C8F-C088-4BDD-B53C-31B7F805230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6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9AC8C7D-D347-4445-AA13-1823778209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F43E3C-8FD8-40F0-9E8D-C258E07968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A449D07-AB08-402C-8F24-66B03F58AE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069CD-794D-485F-97CE-DB1B35489CC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80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C307D89-4B4C-4E8D-A8FA-D8547E2CB4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85CAAF8-56CD-4CC0-90C1-60232091AE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DB5138-3714-4351-A447-5B73E30DA3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D076B9-CCDF-427B-9C90-087DBB7360D5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18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CF8E3F2-3CF7-49CE-BB61-DB98ED6F88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DD4A3E-0423-4F75-9A50-320DB0FA54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932F70A-5C2C-42DD-9BED-724AE3D432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6E7CD-C09E-4D74-8196-80C8F922AD1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0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F63FD-4BFD-41E0-9341-36F03FAE9F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B7B8B-77B0-4C89-A5C5-D09162E6ED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D4E145-F8DC-49C3-8FE7-9A44B2D730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C14D6-7FAE-4C88-BB0A-7302BDF638E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76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B0514-D000-4CE0-9D07-6D127F823B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35AC9-D09A-46D8-8950-137D68713E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B11598-5E09-4B3D-A6D6-85A57ECC62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EF602C-0AEA-441C-814B-3B9BE705AD2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55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48DFD7-4306-41B8-90C5-A4D8B5ADEB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C5673AA-1460-4A2B-8D53-158D1756B7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D99BB082-7B6C-4791-8BFC-BB5E5F95CF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>
                <a:ea typeface="楷体_GB2312" pitchFamily="49" charset="-122"/>
              </a:defRPr>
            </a:lvl1pPr>
          </a:lstStyle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47461" name="Rectangle 5">
            <a:extLst>
              <a:ext uri="{FF2B5EF4-FFF2-40B4-BE49-F238E27FC236}">
                <a16:creationId xmlns:a16="http://schemas.microsoft.com/office/drawing/2014/main" id="{14065ED0-180F-41BA-8088-9818B18A9A0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0" sz="1400" smtClean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7462" name="Rectangle 6">
            <a:extLst>
              <a:ext uri="{FF2B5EF4-FFF2-40B4-BE49-F238E27FC236}">
                <a16:creationId xmlns:a16="http://schemas.microsoft.com/office/drawing/2014/main" id="{8A7B1C66-BD7A-4773-9413-128B6DDA50D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noProof="1" dirty="0">
                <a:latin typeface="Arial" charset="0"/>
                <a:cs typeface="+mn-ea"/>
              </a:defRPr>
            </a:lvl1pPr>
          </a:lstStyle>
          <a:p>
            <a:fld id="{9EA618D6-9947-4F7B-A427-84457E6375A8}" type="slidenum">
              <a:rPr lang="zh-CN" altLang="en-US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日期占位符 3">
            <a:extLst>
              <a:ext uri="{FF2B5EF4-FFF2-40B4-BE49-F238E27FC236}">
                <a16:creationId xmlns:a16="http://schemas.microsoft.com/office/drawing/2014/main" id="{29C8219B-9136-44A3-84F5-EEA04A00325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69B3DD59-50F1-4CB2-872B-08C2ECA52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7225FA5-62A9-49DE-A770-5F92889791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0" name="Picture 4" descr="鹿林与土星">
            <a:extLst>
              <a:ext uri="{FF2B5EF4-FFF2-40B4-BE49-F238E27FC236}">
                <a16:creationId xmlns:a16="http://schemas.microsoft.com/office/drawing/2014/main" id="{C72AE573-B6CC-4A68-964A-F0DF7680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475"/>
            <a:ext cx="10467975" cy="697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5">
            <a:extLst>
              <a:ext uri="{FF2B5EF4-FFF2-40B4-BE49-F238E27FC236}">
                <a16:creationId xmlns:a16="http://schemas.microsoft.com/office/drawing/2014/main" id="{0B7D97DD-7F08-4958-A632-54B788479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025" y="1408113"/>
            <a:ext cx="628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第二章  天球与天球坐标系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A4F97F8-A09B-4ADA-A58E-144AE9584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581525"/>
            <a:ext cx="85344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宇宙是一本永远在我们面前打开着的大书，它是用数学语  言写成的书，其中有三角形、圆及其他几何图形。只有学会它的语言，我们才能读懂它，否则只能在黑暗的迷宫中瞎逛。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                                </a:t>
            </a:r>
            <a:r>
              <a:rPr lang="en-US" altLang="zh-CN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----</a:t>
            </a:r>
            <a:r>
              <a:rPr lang="zh-CN" altLang="en-US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伽利略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3">
            <a:extLst>
              <a:ext uri="{FF2B5EF4-FFF2-40B4-BE49-F238E27FC236}">
                <a16:creationId xmlns:a16="http://schemas.microsoft.com/office/drawing/2014/main" id="{C8DDD9FD-A059-4FA9-B03D-817937515BF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4338" name="Oval 2">
            <a:extLst>
              <a:ext uri="{FF2B5EF4-FFF2-40B4-BE49-F238E27FC236}">
                <a16:creationId xmlns:a16="http://schemas.microsoft.com/office/drawing/2014/main" id="{F3C87AAB-E63F-4895-978E-66B5B4290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1047750"/>
            <a:ext cx="4953000" cy="501015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3333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4339" name="Line 3">
            <a:extLst>
              <a:ext uri="{FF2B5EF4-FFF2-40B4-BE49-F238E27FC236}">
                <a16:creationId xmlns:a16="http://schemas.microsoft.com/office/drawing/2014/main" id="{54B785C7-7999-4F1D-9BF8-1D4B9A92A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500" y="762000"/>
            <a:ext cx="1905000" cy="546735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E8887DE4-C467-4512-A745-B7020C084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172200"/>
            <a:ext cx="2538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i="1">
                <a:solidFill>
                  <a:schemeClr val="accent2"/>
                </a:solidFill>
              </a:rPr>
              <a:t>south celestial pole</a:t>
            </a: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C99DA113-D86B-4A32-9045-64F28D990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81000"/>
            <a:ext cx="2495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i="1">
                <a:solidFill>
                  <a:schemeClr val="accent2"/>
                </a:solidFill>
              </a:rPr>
              <a:t>north celestial pole</a:t>
            </a:r>
          </a:p>
        </p:txBody>
      </p:sp>
      <p:sp>
        <p:nvSpPr>
          <p:cNvPr id="153606" name="Line 6">
            <a:extLst>
              <a:ext uri="{FF2B5EF4-FFF2-40B4-BE49-F238E27FC236}">
                <a16:creationId xmlns:a16="http://schemas.microsoft.com/office/drawing/2014/main" id="{08B8A7A3-79DB-42AF-A1AF-CC6E17338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2565400"/>
            <a:ext cx="1236662" cy="330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53607" name="Oval 7">
            <a:extLst>
              <a:ext uri="{FF2B5EF4-FFF2-40B4-BE49-F238E27FC236}">
                <a16:creationId xmlns:a16="http://schemas.microsoft.com/office/drawing/2014/main" id="{20601D78-0D8C-4D95-ABCA-BEB78ECA7ED6}"/>
              </a:ext>
            </a:extLst>
          </p:cNvPr>
          <p:cNvSpPr>
            <a:spLocks noChangeArrowheads="1"/>
          </p:cNvSpPr>
          <p:nvPr/>
        </p:nvSpPr>
        <p:spPr bwMode="auto">
          <a:xfrm rot="1144607">
            <a:off x="3622675" y="3074988"/>
            <a:ext cx="4933950" cy="1089025"/>
          </a:xfrm>
          <a:prstGeom prst="ellipse">
            <a:avLst/>
          </a:prstGeom>
          <a:solidFill>
            <a:schemeClr val="accent1">
              <a:alpha val="50194"/>
            </a:schemeClr>
          </a:solidFill>
          <a:ln w="9525">
            <a:solidFill>
              <a:srgbClr val="FF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4344" name="Picture 8" descr="gal_mid-pacific trans">
            <a:extLst>
              <a:ext uri="{FF2B5EF4-FFF2-40B4-BE49-F238E27FC236}">
                <a16:creationId xmlns:a16="http://schemas.microsoft.com/office/drawing/2014/main" id="{692F7943-72DE-47BB-9E1B-D250721E2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3048000"/>
            <a:ext cx="1452563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Rectangle 9">
            <a:extLst>
              <a:ext uri="{FF2B5EF4-FFF2-40B4-BE49-F238E27FC236}">
                <a16:creationId xmlns:a16="http://schemas.microsoft.com/office/drawing/2014/main" id="{84A77A9F-8E09-424B-A2D4-8D558333E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939800"/>
            <a:ext cx="27432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3200" b="1">
                <a:solidFill>
                  <a:schemeClr val="accent2"/>
                </a:solidFill>
                <a:latin typeface="Arial" panose="020B0604020202020204" pitchFamily="34" charset="0"/>
                <a:ea typeface="楷体_GB2312" pitchFamily="49" charset="-122"/>
              </a:rPr>
              <a:t>我们能想象天球有一个“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天赤道</a:t>
            </a:r>
            <a:r>
              <a:rPr lang="zh-CN" altLang="en-US" sz="3200" b="1">
                <a:solidFill>
                  <a:schemeClr val="accent2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</a:p>
        </p:txBody>
      </p:sp>
      <p:sp>
        <p:nvSpPr>
          <p:cNvPr id="14346" name="Rectangle 11">
            <a:extLst>
              <a:ext uri="{FF2B5EF4-FFF2-40B4-BE49-F238E27FC236}">
                <a16:creationId xmlns:a16="http://schemas.microsoft.com/office/drawing/2014/main" id="{E5B54665-14AC-47DE-B4E4-80EB7ED08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" y="3436938"/>
            <a:ext cx="15621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天赤道</a:t>
            </a:r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是地球赤道的扩展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占位符 3">
            <a:extLst>
              <a:ext uri="{FF2B5EF4-FFF2-40B4-BE49-F238E27FC236}">
                <a16:creationId xmlns:a16="http://schemas.microsoft.com/office/drawing/2014/main" id="{CAB2BE7B-617E-4734-BDC5-62E6961C81B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6386" name="Oval 2">
            <a:extLst>
              <a:ext uri="{FF2B5EF4-FFF2-40B4-BE49-F238E27FC236}">
                <a16:creationId xmlns:a16="http://schemas.microsoft.com/office/drawing/2014/main" id="{19C3C230-4B93-4C03-B5EE-B731340D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036638"/>
            <a:ext cx="4953000" cy="501015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3333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7CFCE22-4859-42C4-8231-4C95DEFFA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0050" y="1125538"/>
            <a:ext cx="3927475" cy="13335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我们也能在天球上画出假想的经度线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(longitude)</a:t>
            </a: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C354A9A1-3BEE-4AC3-BB51-EB02C5FEED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762000"/>
            <a:ext cx="1905000" cy="546735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6473D0D6-0CC9-4C84-83A1-5AF81B7A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6150" y="6170613"/>
            <a:ext cx="3263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south celestial pole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F0F3B560-C78D-4C44-8924-C02BC7C10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800" y="314325"/>
            <a:ext cx="3263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north celestial pole</a:t>
            </a:r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4352B90E-5BF0-4411-984E-972C0FFDF063}"/>
              </a:ext>
            </a:extLst>
          </p:cNvPr>
          <p:cNvSpPr>
            <a:spLocks noChangeArrowheads="1"/>
          </p:cNvSpPr>
          <p:nvPr/>
        </p:nvSpPr>
        <p:spPr bwMode="auto">
          <a:xfrm rot="1144607">
            <a:off x="4117975" y="3074988"/>
            <a:ext cx="4933950" cy="1089025"/>
          </a:xfrm>
          <a:prstGeom prst="ellipse">
            <a:avLst/>
          </a:prstGeom>
          <a:solidFill>
            <a:schemeClr val="accent1">
              <a:alpha val="50194"/>
            </a:schemeClr>
          </a:solidFill>
          <a:ln w="9525">
            <a:solidFill>
              <a:srgbClr val="FF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6392" name="Picture 8" descr="gal_mid-pacific trans">
            <a:extLst>
              <a:ext uri="{FF2B5EF4-FFF2-40B4-BE49-F238E27FC236}">
                <a16:creationId xmlns:a16="http://schemas.microsoft.com/office/drawing/2014/main" id="{20278C61-ABC8-4225-B2F7-A7EEC2B6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3048000"/>
            <a:ext cx="1452563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Freeform 9">
            <a:extLst>
              <a:ext uri="{FF2B5EF4-FFF2-40B4-BE49-F238E27FC236}">
                <a16:creationId xmlns:a16="http://schemas.microsoft.com/office/drawing/2014/main" id="{7B1530D1-20E7-4377-83B0-2E45D4ABB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3429000"/>
            <a:ext cx="857250" cy="341313"/>
          </a:xfrm>
          <a:custGeom>
            <a:avLst/>
            <a:gdLst>
              <a:gd name="T0" fmla="*/ 0 w 540"/>
              <a:gd name="T1" fmla="*/ 0 h 215"/>
              <a:gd name="T2" fmla="*/ 40 w 540"/>
              <a:gd name="T3" fmla="*/ 40 h 215"/>
              <a:gd name="T4" fmla="*/ 124 w 540"/>
              <a:gd name="T5" fmla="*/ 92 h 215"/>
              <a:gd name="T6" fmla="*/ 236 w 540"/>
              <a:gd name="T7" fmla="*/ 148 h 215"/>
              <a:gd name="T8" fmla="*/ 328 w 540"/>
              <a:gd name="T9" fmla="*/ 172 h 215"/>
              <a:gd name="T10" fmla="*/ 420 w 540"/>
              <a:gd name="T11" fmla="*/ 196 h 215"/>
              <a:gd name="T12" fmla="*/ 508 w 540"/>
              <a:gd name="T13" fmla="*/ 212 h 215"/>
              <a:gd name="T14" fmla="*/ 540 w 540"/>
              <a:gd name="T15" fmla="*/ 212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215">
                <a:moveTo>
                  <a:pt x="0" y="0"/>
                </a:moveTo>
                <a:cubicBezTo>
                  <a:pt x="9" y="12"/>
                  <a:pt x="19" y="25"/>
                  <a:pt x="40" y="40"/>
                </a:cubicBezTo>
                <a:cubicBezTo>
                  <a:pt x="61" y="55"/>
                  <a:pt x="91" y="74"/>
                  <a:pt x="124" y="92"/>
                </a:cubicBezTo>
                <a:cubicBezTo>
                  <a:pt x="157" y="110"/>
                  <a:pt x="202" y="135"/>
                  <a:pt x="236" y="148"/>
                </a:cubicBezTo>
                <a:cubicBezTo>
                  <a:pt x="270" y="161"/>
                  <a:pt x="297" y="164"/>
                  <a:pt x="328" y="172"/>
                </a:cubicBezTo>
                <a:cubicBezTo>
                  <a:pt x="359" y="180"/>
                  <a:pt x="390" y="189"/>
                  <a:pt x="420" y="196"/>
                </a:cubicBezTo>
                <a:cubicBezTo>
                  <a:pt x="450" y="203"/>
                  <a:pt x="488" y="209"/>
                  <a:pt x="508" y="212"/>
                </a:cubicBezTo>
                <a:cubicBezTo>
                  <a:pt x="528" y="215"/>
                  <a:pt x="534" y="213"/>
                  <a:pt x="540" y="212"/>
                </a:cubicBezTo>
              </a:path>
            </a:pathLst>
          </a:custGeom>
          <a:noFill/>
          <a:ln w="28575">
            <a:solidFill>
              <a:srgbClr val="FFCC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57706" name="Line 10">
            <a:extLst>
              <a:ext uri="{FF2B5EF4-FFF2-40B4-BE49-F238E27FC236}">
                <a16:creationId xmlns:a16="http://schemas.microsoft.com/office/drawing/2014/main" id="{7AD4F014-3E90-4ACB-816D-F9B6B6F22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3327400"/>
            <a:ext cx="3744913" cy="3587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B7D5544-1C69-4ABF-9EEC-C14E44FE7C51}"/>
              </a:ext>
            </a:extLst>
          </p:cNvPr>
          <p:cNvGrpSpPr>
            <a:grpSpLocks/>
          </p:cNvGrpSpPr>
          <p:nvPr/>
        </p:nvGrpSpPr>
        <p:grpSpPr bwMode="auto">
          <a:xfrm>
            <a:off x="6132513" y="3181350"/>
            <a:ext cx="915987" cy="855663"/>
            <a:chOff x="3551" y="2004"/>
            <a:chExt cx="577" cy="539"/>
          </a:xfrm>
        </p:grpSpPr>
        <p:sp>
          <p:nvSpPr>
            <p:cNvPr id="16396" name="Freeform 12">
              <a:extLst>
                <a:ext uri="{FF2B5EF4-FFF2-40B4-BE49-F238E27FC236}">
                  <a16:creationId xmlns:a16="http://schemas.microsoft.com/office/drawing/2014/main" id="{BBD55D28-0D2D-4A8F-85A3-E2D99651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1" y="2277"/>
              <a:ext cx="485" cy="188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7" name="Freeform 13">
              <a:extLst>
                <a:ext uri="{FF2B5EF4-FFF2-40B4-BE49-F238E27FC236}">
                  <a16:creationId xmlns:a16="http://schemas.microsoft.com/office/drawing/2014/main" id="{56D23B92-6AAE-4DFD-ACD5-EADA03753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415"/>
              <a:ext cx="399" cy="128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8" name="Freeform 14">
              <a:extLst>
                <a:ext uri="{FF2B5EF4-FFF2-40B4-BE49-F238E27FC236}">
                  <a16:creationId xmlns:a16="http://schemas.microsoft.com/office/drawing/2014/main" id="{6969A9FE-E436-4B15-BC06-8807059F0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4" y="2070"/>
              <a:ext cx="534" cy="206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9" name="Freeform 15">
              <a:extLst>
                <a:ext uri="{FF2B5EF4-FFF2-40B4-BE49-F238E27FC236}">
                  <a16:creationId xmlns:a16="http://schemas.microsoft.com/office/drawing/2014/main" id="{12CAD316-9ED3-4E50-A5DE-03CB23131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2004"/>
              <a:ext cx="357" cy="140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57712" name="Freeform 16">
            <a:extLst>
              <a:ext uri="{FF2B5EF4-FFF2-40B4-BE49-F238E27FC236}">
                <a16:creationId xmlns:a16="http://schemas.microsoft.com/office/drawing/2014/main" id="{8C01EE62-FA5D-4EFE-BF88-BCF6C2F44A94}"/>
              </a:ext>
            </a:extLst>
          </p:cNvPr>
          <p:cNvSpPr>
            <a:spLocks noChangeArrowheads="1"/>
          </p:cNvSpPr>
          <p:nvPr/>
        </p:nvSpPr>
        <p:spPr bwMode="auto">
          <a:xfrm rot="18860802" flipH="1">
            <a:off x="6136482" y="3466306"/>
            <a:ext cx="857250" cy="341313"/>
          </a:xfrm>
          <a:custGeom>
            <a:avLst/>
            <a:gdLst>
              <a:gd name="T0" fmla="*/ 0 w 540"/>
              <a:gd name="T1" fmla="*/ 0 h 215"/>
              <a:gd name="T2" fmla="*/ 40 w 540"/>
              <a:gd name="T3" fmla="*/ 40 h 215"/>
              <a:gd name="T4" fmla="*/ 124 w 540"/>
              <a:gd name="T5" fmla="*/ 92 h 215"/>
              <a:gd name="T6" fmla="*/ 236 w 540"/>
              <a:gd name="T7" fmla="*/ 148 h 215"/>
              <a:gd name="T8" fmla="*/ 328 w 540"/>
              <a:gd name="T9" fmla="*/ 172 h 215"/>
              <a:gd name="T10" fmla="*/ 420 w 540"/>
              <a:gd name="T11" fmla="*/ 196 h 215"/>
              <a:gd name="T12" fmla="*/ 508 w 540"/>
              <a:gd name="T13" fmla="*/ 212 h 215"/>
              <a:gd name="T14" fmla="*/ 540 w 540"/>
              <a:gd name="T15" fmla="*/ 212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0" h="215">
                <a:moveTo>
                  <a:pt x="0" y="0"/>
                </a:moveTo>
                <a:cubicBezTo>
                  <a:pt x="9" y="12"/>
                  <a:pt x="19" y="25"/>
                  <a:pt x="40" y="40"/>
                </a:cubicBezTo>
                <a:cubicBezTo>
                  <a:pt x="61" y="55"/>
                  <a:pt x="91" y="74"/>
                  <a:pt x="124" y="92"/>
                </a:cubicBezTo>
                <a:cubicBezTo>
                  <a:pt x="157" y="110"/>
                  <a:pt x="202" y="135"/>
                  <a:pt x="236" y="148"/>
                </a:cubicBezTo>
                <a:cubicBezTo>
                  <a:pt x="270" y="161"/>
                  <a:pt x="297" y="164"/>
                  <a:pt x="328" y="172"/>
                </a:cubicBezTo>
                <a:cubicBezTo>
                  <a:pt x="359" y="180"/>
                  <a:pt x="390" y="189"/>
                  <a:pt x="420" y="196"/>
                </a:cubicBezTo>
                <a:cubicBezTo>
                  <a:pt x="450" y="203"/>
                  <a:pt x="488" y="209"/>
                  <a:pt x="508" y="212"/>
                </a:cubicBezTo>
                <a:cubicBezTo>
                  <a:pt x="528" y="215"/>
                  <a:pt x="534" y="213"/>
                  <a:pt x="540" y="212"/>
                </a:cubicBezTo>
              </a:path>
            </a:pathLst>
          </a:cu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99B5D92D-D5C2-4EFC-B6EE-8C5E4BC135EC}"/>
              </a:ext>
            </a:extLst>
          </p:cNvPr>
          <p:cNvGrpSpPr>
            <a:grpSpLocks/>
          </p:cNvGrpSpPr>
          <p:nvPr/>
        </p:nvGrpSpPr>
        <p:grpSpPr bwMode="auto">
          <a:xfrm>
            <a:off x="6203950" y="3114675"/>
            <a:ext cx="750888" cy="958850"/>
            <a:chOff x="3596" y="1962"/>
            <a:chExt cx="473" cy="604"/>
          </a:xfrm>
        </p:grpSpPr>
        <p:sp>
          <p:nvSpPr>
            <p:cNvPr id="16402" name="Freeform 18">
              <a:extLst>
                <a:ext uri="{FF2B5EF4-FFF2-40B4-BE49-F238E27FC236}">
                  <a16:creationId xmlns:a16="http://schemas.microsoft.com/office/drawing/2014/main" id="{66327A0C-BACA-42D3-BE3C-A279EC8119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311323">
              <a:off x="3501" y="2154"/>
              <a:ext cx="597" cy="215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03" name="Freeform 19">
              <a:extLst>
                <a:ext uri="{FF2B5EF4-FFF2-40B4-BE49-F238E27FC236}">
                  <a16:creationId xmlns:a16="http://schemas.microsoft.com/office/drawing/2014/main" id="{B6F12659-0B01-417E-A2CA-363B81FB1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1971"/>
              <a:ext cx="202" cy="591"/>
            </a:xfrm>
            <a:custGeom>
              <a:avLst/>
              <a:gdLst>
                <a:gd name="T0" fmla="*/ 223 w 223"/>
                <a:gd name="T1" fmla="*/ 0 h 537"/>
                <a:gd name="T2" fmla="*/ 127 w 223"/>
                <a:gd name="T3" fmla="*/ 48 h 537"/>
                <a:gd name="T4" fmla="*/ 31 w 223"/>
                <a:gd name="T5" fmla="*/ 192 h 537"/>
                <a:gd name="T6" fmla="*/ 1 w 223"/>
                <a:gd name="T7" fmla="*/ 351 h 537"/>
                <a:gd name="T8" fmla="*/ 25 w 223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537">
                  <a:moveTo>
                    <a:pt x="223" y="0"/>
                  </a:moveTo>
                  <a:cubicBezTo>
                    <a:pt x="191" y="8"/>
                    <a:pt x="159" y="16"/>
                    <a:pt x="127" y="48"/>
                  </a:cubicBezTo>
                  <a:cubicBezTo>
                    <a:pt x="95" y="80"/>
                    <a:pt x="52" y="142"/>
                    <a:pt x="31" y="192"/>
                  </a:cubicBezTo>
                  <a:cubicBezTo>
                    <a:pt x="10" y="242"/>
                    <a:pt x="2" y="294"/>
                    <a:pt x="1" y="351"/>
                  </a:cubicBezTo>
                  <a:cubicBezTo>
                    <a:pt x="0" y="408"/>
                    <a:pt x="28" y="508"/>
                    <a:pt x="25" y="537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04" name="Freeform 20">
              <a:extLst>
                <a:ext uri="{FF2B5EF4-FFF2-40B4-BE49-F238E27FC236}">
                  <a16:creationId xmlns:a16="http://schemas.microsoft.com/office/drawing/2014/main" id="{005D8146-78AC-42F0-A61F-8E7FF8A4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1991"/>
              <a:ext cx="254" cy="571"/>
            </a:xfrm>
            <a:custGeom>
              <a:avLst/>
              <a:gdLst>
                <a:gd name="T0" fmla="*/ 200 w 254"/>
                <a:gd name="T1" fmla="*/ 0 h 571"/>
                <a:gd name="T2" fmla="*/ 247 w 254"/>
                <a:gd name="T3" fmla="*/ 90 h 571"/>
                <a:gd name="T4" fmla="*/ 240 w 254"/>
                <a:gd name="T5" fmla="*/ 271 h 571"/>
                <a:gd name="T6" fmla="*/ 173 w 254"/>
                <a:gd name="T7" fmla="*/ 434 h 571"/>
                <a:gd name="T8" fmla="*/ 0 w 254"/>
                <a:gd name="T9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571">
                  <a:moveTo>
                    <a:pt x="200" y="0"/>
                  </a:moveTo>
                  <a:cubicBezTo>
                    <a:pt x="220" y="23"/>
                    <a:pt x="240" y="45"/>
                    <a:pt x="247" y="90"/>
                  </a:cubicBezTo>
                  <a:cubicBezTo>
                    <a:pt x="254" y="135"/>
                    <a:pt x="252" y="214"/>
                    <a:pt x="240" y="271"/>
                  </a:cubicBezTo>
                  <a:cubicBezTo>
                    <a:pt x="228" y="327"/>
                    <a:pt x="213" y="384"/>
                    <a:pt x="173" y="434"/>
                  </a:cubicBezTo>
                  <a:cubicBezTo>
                    <a:pt x="133" y="484"/>
                    <a:pt x="36" y="543"/>
                    <a:pt x="0" y="571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05" name="Freeform 21">
              <a:extLst>
                <a:ext uri="{FF2B5EF4-FFF2-40B4-BE49-F238E27FC236}">
                  <a16:creationId xmlns:a16="http://schemas.microsoft.com/office/drawing/2014/main" id="{94D13116-8A50-4C4D-B5AC-7C0EEEC82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1962"/>
              <a:ext cx="256" cy="604"/>
            </a:xfrm>
            <a:custGeom>
              <a:avLst/>
              <a:gdLst>
                <a:gd name="T0" fmla="*/ 256 w 256"/>
                <a:gd name="T1" fmla="*/ 0 h 604"/>
                <a:gd name="T2" fmla="*/ 92 w 256"/>
                <a:gd name="T3" fmla="*/ 87 h 604"/>
                <a:gd name="T4" fmla="*/ 14 w 256"/>
                <a:gd name="T5" fmla="*/ 217 h 604"/>
                <a:gd name="T6" fmla="*/ 8 w 256"/>
                <a:gd name="T7" fmla="*/ 337 h 604"/>
                <a:gd name="T8" fmla="*/ 22 w 256"/>
                <a:gd name="T9" fmla="*/ 413 h 604"/>
                <a:gd name="T10" fmla="*/ 37 w 256"/>
                <a:gd name="T11" fmla="*/ 487 h 604"/>
                <a:gd name="T12" fmla="*/ 106 w 256"/>
                <a:gd name="T1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04">
                  <a:moveTo>
                    <a:pt x="256" y="0"/>
                  </a:moveTo>
                  <a:cubicBezTo>
                    <a:pt x="229" y="14"/>
                    <a:pt x="132" y="51"/>
                    <a:pt x="92" y="87"/>
                  </a:cubicBezTo>
                  <a:cubicBezTo>
                    <a:pt x="52" y="123"/>
                    <a:pt x="28" y="176"/>
                    <a:pt x="14" y="217"/>
                  </a:cubicBezTo>
                  <a:cubicBezTo>
                    <a:pt x="0" y="259"/>
                    <a:pt x="6" y="305"/>
                    <a:pt x="8" y="337"/>
                  </a:cubicBezTo>
                  <a:cubicBezTo>
                    <a:pt x="10" y="369"/>
                    <a:pt x="18" y="389"/>
                    <a:pt x="22" y="413"/>
                  </a:cubicBezTo>
                  <a:cubicBezTo>
                    <a:pt x="27" y="438"/>
                    <a:pt x="23" y="456"/>
                    <a:pt x="37" y="487"/>
                  </a:cubicBezTo>
                  <a:cubicBezTo>
                    <a:pt x="50" y="518"/>
                    <a:pt x="92" y="580"/>
                    <a:pt x="106" y="604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06" name="Freeform 22">
              <a:extLst>
                <a:ext uri="{FF2B5EF4-FFF2-40B4-BE49-F238E27FC236}">
                  <a16:creationId xmlns:a16="http://schemas.microsoft.com/office/drawing/2014/main" id="{CD85739B-7EEA-42A0-895B-B9B51C19C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009"/>
              <a:ext cx="337" cy="556"/>
            </a:xfrm>
            <a:custGeom>
              <a:avLst/>
              <a:gdLst>
                <a:gd name="T0" fmla="*/ 217 w 337"/>
                <a:gd name="T1" fmla="*/ 0 h 556"/>
                <a:gd name="T2" fmla="*/ 319 w 337"/>
                <a:gd name="T3" fmla="*/ 155 h 556"/>
                <a:gd name="T4" fmla="*/ 325 w 337"/>
                <a:gd name="T5" fmla="*/ 306 h 556"/>
                <a:gd name="T6" fmla="*/ 273 w 337"/>
                <a:gd name="T7" fmla="*/ 415 h 556"/>
                <a:gd name="T8" fmla="*/ 224 w 337"/>
                <a:gd name="T9" fmla="*/ 475 h 556"/>
                <a:gd name="T10" fmla="*/ 177 w 337"/>
                <a:gd name="T11" fmla="*/ 517 h 556"/>
                <a:gd name="T12" fmla="*/ 156 w 337"/>
                <a:gd name="T13" fmla="*/ 520 h 556"/>
                <a:gd name="T14" fmla="*/ 0 w 337"/>
                <a:gd name="T15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7" h="556">
                  <a:moveTo>
                    <a:pt x="217" y="0"/>
                  </a:moveTo>
                  <a:cubicBezTo>
                    <a:pt x="234" y="25"/>
                    <a:pt x="301" y="104"/>
                    <a:pt x="319" y="155"/>
                  </a:cubicBezTo>
                  <a:cubicBezTo>
                    <a:pt x="337" y="206"/>
                    <a:pt x="333" y="264"/>
                    <a:pt x="325" y="306"/>
                  </a:cubicBezTo>
                  <a:cubicBezTo>
                    <a:pt x="317" y="350"/>
                    <a:pt x="290" y="388"/>
                    <a:pt x="273" y="415"/>
                  </a:cubicBezTo>
                  <a:cubicBezTo>
                    <a:pt x="256" y="442"/>
                    <a:pt x="240" y="458"/>
                    <a:pt x="224" y="475"/>
                  </a:cubicBezTo>
                  <a:cubicBezTo>
                    <a:pt x="208" y="492"/>
                    <a:pt x="188" y="509"/>
                    <a:pt x="177" y="517"/>
                  </a:cubicBezTo>
                  <a:cubicBezTo>
                    <a:pt x="166" y="525"/>
                    <a:pt x="185" y="514"/>
                    <a:pt x="156" y="520"/>
                  </a:cubicBezTo>
                  <a:cubicBezTo>
                    <a:pt x="127" y="526"/>
                    <a:pt x="32" y="549"/>
                    <a:pt x="0" y="556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41E4FB6D-4CF6-48E9-9974-8C4D1B2F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63" y="2917825"/>
            <a:ext cx="3100387" cy="10810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和纬度线 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(latitude)</a:t>
            </a:r>
          </a:p>
        </p:txBody>
      </p:sp>
      <p:sp>
        <p:nvSpPr>
          <p:cNvPr id="157720" name="Line 24">
            <a:extLst>
              <a:ext uri="{FF2B5EF4-FFF2-40B4-BE49-F238E27FC236}">
                <a16:creationId xmlns:a16="http://schemas.microsoft.com/office/drawing/2014/main" id="{7BD43CEE-197A-4F24-B629-EECA77345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3188" y="2111375"/>
            <a:ext cx="2362200" cy="1295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57721" name="Text Box 25">
            <a:extLst>
              <a:ext uri="{FF2B5EF4-FFF2-40B4-BE49-F238E27FC236}">
                <a16:creationId xmlns:a16="http://schemas.microsoft.com/office/drawing/2014/main" id="{BF2F1857-DA70-4CAC-A858-5431535E2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4581525"/>
            <a:ext cx="39243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相应的天球坐标是：</a:t>
            </a:r>
          </a:p>
        </p:txBody>
      </p: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DFD1B364-7BAB-4718-904A-AA4B81090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5375275"/>
            <a:ext cx="514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经度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 赤经</a:t>
            </a:r>
            <a:r>
              <a:rPr lang="en-US" altLang="zh-CN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right ascension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(RA)</a:t>
            </a:r>
            <a:endParaRPr lang="en-US" altLang="zh-CN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7723" name="Text Box 27">
            <a:extLst>
              <a:ext uri="{FF2B5EF4-FFF2-40B4-BE49-F238E27FC236}">
                <a16:creationId xmlns:a16="http://schemas.microsoft.com/office/drawing/2014/main" id="{8717EBD2-06CE-4029-9C26-18863FC2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3" y="5818188"/>
            <a:ext cx="463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纬度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 赤纬</a:t>
            </a:r>
            <a:r>
              <a:rPr lang="en-US" altLang="zh-CN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declination 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(dec)</a:t>
            </a:r>
          </a:p>
        </p:txBody>
      </p:sp>
      <p:grpSp>
        <p:nvGrpSpPr>
          <p:cNvPr id="22" name="Group 28">
            <a:extLst>
              <a:ext uri="{FF2B5EF4-FFF2-40B4-BE49-F238E27FC236}">
                <a16:creationId xmlns:a16="http://schemas.microsoft.com/office/drawing/2014/main" id="{38468EEB-FD6F-4119-B4AB-BF771F3F2504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1082675"/>
            <a:ext cx="3605213" cy="4895850"/>
            <a:chOff x="2632" y="682"/>
            <a:chExt cx="2271" cy="3084"/>
          </a:xfrm>
        </p:grpSpPr>
        <p:sp>
          <p:nvSpPr>
            <p:cNvPr id="16413" name="Freeform 29">
              <a:extLst>
                <a:ext uri="{FF2B5EF4-FFF2-40B4-BE49-F238E27FC236}">
                  <a16:creationId xmlns:a16="http://schemas.microsoft.com/office/drawing/2014/main" id="{0B64304F-A92C-489E-8F76-11839773DF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00782" flipH="1">
              <a:off x="2296" y="1973"/>
              <a:ext cx="3084" cy="502"/>
            </a:xfrm>
            <a:custGeom>
              <a:avLst/>
              <a:gdLst>
                <a:gd name="T0" fmla="*/ 0 w 540"/>
                <a:gd name="T1" fmla="*/ 0 h 215"/>
                <a:gd name="T2" fmla="*/ 40 w 540"/>
                <a:gd name="T3" fmla="*/ 40 h 215"/>
                <a:gd name="T4" fmla="*/ 124 w 540"/>
                <a:gd name="T5" fmla="*/ 92 h 215"/>
                <a:gd name="T6" fmla="*/ 236 w 540"/>
                <a:gd name="T7" fmla="*/ 148 h 215"/>
                <a:gd name="T8" fmla="*/ 328 w 540"/>
                <a:gd name="T9" fmla="*/ 172 h 215"/>
                <a:gd name="T10" fmla="*/ 420 w 540"/>
                <a:gd name="T11" fmla="*/ 196 h 215"/>
                <a:gd name="T12" fmla="*/ 508 w 540"/>
                <a:gd name="T13" fmla="*/ 212 h 215"/>
                <a:gd name="T14" fmla="*/ 540 w 540"/>
                <a:gd name="T15" fmla="*/ 21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0" h="215">
                  <a:moveTo>
                    <a:pt x="0" y="0"/>
                  </a:moveTo>
                  <a:cubicBezTo>
                    <a:pt x="9" y="12"/>
                    <a:pt x="19" y="25"/>
                    <a:pt x="40" y="40"/>
                  </a:cubicBezTo>
                  <a:cubicBezTo>
                    <a:pt x="61" y="55"/>
                    <a:pt x="91" y="74"/>
                    <a:pt x="124" y="92"/>
                  </a:cubicBezTo>
                  <a:cubicBezTo>
                    <a:pt x="157" y="110"/>
                    <a:pt x="202" y="135"/>
                    <a:pt x="236" y="148"/>
                  </a:cubicBezTo>
                  <a:cubicBezTo>
                    <a:pt x="270" y="161"/>
                    <a:pt x="297" y="164"/>
                    <a:pt x="328" y="172"/>
                  </a:cubicBezTo>
                  <a:cubicBezTo>
                    <a:pt x="359" y="180"/>
                    <a:pt x="390" y="189"/>
                    <a:pt x="420" y="196"/>
                  </a:cubicBezTo>
                  <a:cubicBezTo>
                    <a:pt x="450" y="203"/>
                    <a:pt x="488" y="209"/>
                    <a:pt x="508" y="212"/>
                  </a:cubicBezTo>
                  <a:cubicBezTo>
                    <a:pt x="528" y="215"/>
                    <a:pt x="534" y="213"/>
                    <a:pt x="540" y="212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4" name="Freeform 30">
              <a:extLst>
                <a:ext uri="{FF2B5EF4-FFF2-40B4-BE49-F238E27FC236}">
                  <a16:creationId xmlns:a16="http://schemas.microsoft.com/office/drawing/2014/main" id="{C607B68F-E8E8-4E02-A913-77D362534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" y="769"/>
              <a:ext cx="1033" cy="2903"/>
            </a:xfrm>
            <a:custGeom>
              <a:avLst/>
              <a:gdLst>
                <a:gd name="T0" fmla="*/ 1033 w 1033"/>
                <a:gd name="T1" fmla="*/ 0 h 2903"/>
                <a:gd name="T2" fmla="*/ 779 w 1033"/>
                <a:gd name="T3" fmla="*/ 226 h 2903"/>
                <a:gd name="T4" fmla="*/ 327 w 1033"/>
                <a:gd name="T5" fmla="*/ 1004 h 2903"/>
                <a:gd name="T6" fmla="*/ 72 w 1033"/>
                <a:gd name="T7" fmla="*/ 1858 h 2903"/>
                <a:gd name="T8" fmla="*/ 0 w 1033"/>
                <a:gd name="T9" fmla="*/ 2903 h 2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3" h="2903">
                  <a:moveTo>
                    <a:pt x="1033" y="0"/>
                  </a:moveTo>
                  <a:cubicBezTo>
                    <a:pt x="958" y="30"/>
                    <a:pt x="897" y="59"/>
                    <a:pt x="779" y="226"/>
                  </a:cubicBezTo>
                  <a:cubicBezTo>
                    <a:pt x="661" y="393"/>
                    <a:pt x="445" y="732"/>
                    <a:pt x="327" y="1004"/>
                  </a:cubicBezTo>
                  <a:cubicBezTo>
                    <a:pt x="209" y="1276"/>
                    <a:pt x="126" y="1542"/>
                    <a:pt x="72" y="1858"/>
                  </a:cubicBezTo>
                  <a:cubicBezTo>
                    <a:pt x="18" y="2174"/>
                    <a:pt x="15" y="2685"/>
                    <a:pt x="0" y="2903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5" name="Freeform 31">
              <a:extLst>
                <a:ext uri="{FF2B5EF4-FFF2-40B4-BE49-F238E27FC236}">
                  <a16:creationId xmlns:a16="http://schemas.microsoft.com/office/drawing/2014/main" id="{ADD4A98F-DF1C-41A6-B683-0D410081E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891"/>
              <a:ext cx="1197" cy="2792"/>
            </a:xfrm>
            <a:custGeom>
              <a:avLst/>
              <a:gdLst>
                <a:gd name="T0" fmla="*/ 1059 w 1197"/>
                <a:gd name="T1" fmla="*/ 0 h 2792"/>
                <a:gd name="T2" fmla="*/ 1192 w 1197"/>
                <a:gd name="T3" fmla="*/ 500 h 2792"/>
                <a:gd name="T4" fmla="*/ 1092 w 1197"/>
                <a:gd name="T5" fmla="*/ 1527 h 2792"/>
                <a:gd name="T6" fmla="*/ 601 w 1197"/>
                <a:gd name="T7" fmla="*/ 2327 h 2792"/>
                <a:gd name="T8" fmla="*/ 0 w 1197"/>
                <a:gd name="T9" fmla="*/ 2792 h 2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7" h="2792">
                  <a:moveTo>
                    <a:pt x="1059" y="0"/>
                  </a:moveTo>
                  <a:cubicBezTo>
                    <a:pt x="1081" y="83"/>
                    <a:pt x="1187" y="246"/>
                    <a:pt x="1192" y="500"/>
                  </a:cubicBezTo>
                  <a:cubicBezTo>
                    <a:pt x="1197" y="754"/>
                    <a:pt x="1191" y="1222"/>
                    <a:pt x="1092" y="1527"/>
                  </a:cubicBezTo>
                  <a:cubicBezTo>
                    <a:pt x="993" y="1832"/>
                    <a:pt x="783" y="2116"/>
                    <a:pt x="601" y="2327"/>
                  </a:cubicBezTo>
                  <a:cubicBezTo>
                    <a:pt x="419" y="2538"/>
                    <a:pt x="125" y="2695"/>
                    <a:pt x="0" y="2792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6" name="Freeform 32">
              <a:extLst>
                <a:ext uri="{FF2B5EF4-FFF2-40B4-BE49-F238E27FC236}">
                  <a16:creationId xmlns:a16="http://schemas.microsoft.com/office/drawing/2014/main" id="{488E9F48-DCD8-4758-A966-E83DFBAB8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712"/>
              <a:ext cx="1221" cy="2983"/>
            </a:xfrm>
            <a:custGeom>
              <a:avLst/>
              <a:gdLst>
                <a:gd name="T0" fmla="*/ 1221 w 1221"/>
                <a:gd name="T1" fmla="*/ 0 h 2983"/>
                <a:gd name="T2" fmla="*/ 754 w 1221"/>
                <a:gd name="T3" fmla="*/ 362 h 2983"/>
                <a:gd name="T4" fmla="*/ 287 w 1221"/>
                <a:gd name="T5" fmla="*/ 861 h 2983"/>
                <a:gd name="T6" fmla="*/ 42 w 1221"/>
                <a:gd name="T7" fmla="*/ 1461 h 2983"/>
                <a:gd name="T8" fmla="*/ 32 w 1221"/>
                <a:gd name="T9" fmla="*/ 2052 h 2983"/>
                <a:gd name="T10" fmla="*/ 78 w 1221"/>
                <a:gd name="T11" fmla="*/ 2415 h 2983"/>
                <a:gd name="T12" fmla="*/ 241 w 1221"/>
                <a:gd name="T13" fmla="*/ 2983 h 2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1" h="2983">
                  <a:moveTo>
                    <a:pt x="1221" y="0"/>
                  </a:moveTo>
                  <a:cubicBezTo>
                    <a:pt x="1144" y="58"/>
                    <a:pt x="910" y="219"/>
                    <a:pt x="754" y="362"/>
                  </a:cubicBezTo>
                  <a:cubicBezTo>
                    <a:pt x="598" y="505"/>
                    <a:pt x="406" y="678"/>
                    <a:pt x="287" y="861"/>
                  </a:cubicBezTo>
                  <a:cubicBezTo>
                    <a:pt x="168" y="1044"/>
                    <a:pt x="84" y="1263"/>
                    <a:pt x="42" y="1461"/>
                  </a:cubicBezTo>
                  <a:cubicBezTo>
                    <a:pt x="0" y="1659"/>
                    <a:pt x="26" y="1893"/>
                    <a:pt x="32" y="2052"/>
                  </a:cubicBezTo>
                  <a:cubicBezTo>
                    <a:pt x="38" y="2211"/>
                    <a:pt x="43" y="2260"/>
                    <a:pt x="78" y="2415"/>
                  </a:cubicBezTo>
                  <a:cubicBezTo>
                    <a:pt x="113" y="2570"/>
                    <a:pt x="207" y="2865"/>
                    <a:pt x="241" y="2983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7" name="Freeform 33">
              <a:extLst>
                <a:ext uri="{FF2B5EF4-FFF2-40B4-BE49-F238E27FC236}">
                  <a16:creationId xmlns:a16="http://schemas.microsoft.com/office/drawing/2014/main" id="{98AAB58E-709E-4933-B6C8-010BB6C6F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782"/>
              <a:ext cx="1545" cy="2921"/>
            </a:xfrm>
            <a:custGeom>
              <a:avLst/>
              <a:gdLst>
                <a:gd name="T0" fmla="*/ 1051 w 1545"/>
                <a:gd name="T1" fmla="*/ 0 h 2921"/>
                <a:gd name="T2" fmla="*/ 1423 w 1545"/>
                <a:gd name="T3" fmla="*/ 664 h 2921"/>
                <a:gd name="T4" fmla="*/ 1539 w 1545"/>
                <a:gd name="T5" fmla="*/ 1127 h 2921"/>
                <a:gd name="T6" fmla="*/ 1460 w 1545"/>
                <a:gd name="T7" fmla="*/ 1891 h 2921"/>
                <a:gd name="T8" fmla="*/ 1103 w 1545"/>
                <a:gd name="T9" fmla="*/ 2408 h 2921"/>
                <a:gd name="T10" fmla="*/ 868 w 1545"/>
                <a:gd name="T11" fmla="*/ 2675 h 2921"/>
                <a:gd name="T12" fmla="*/ 523 w 1545"/>
                <a:gd name="T13" fmla="*/ 2864 h 2921"/>
                <a:gd name="T14" fmla="*/ 583 w 1545"/>
                <a:gd name="T15" fmla="*/ 2853 h 2921"/>
                <a:gd name="T16" fmla="*/ 0 w 1545"/>
                <a:gd name="T17" fmla="*/ 2921 h 2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5" h="2921">
                  <a:moveTo>
                    <a:pt x="1051" y="0"/>
                  </a:moveTo>
                  <a:cubicBezTo>
                    <a:pt x="1113" y="111"/>
                    <a:pt x="1342" y="476"/>
                    <a:pt x="1423" y="664"/>
                  </a:cubicBezTo>
                  <a:cubicBezTo>
                    <a:pt x="1504" y="852"/>
                    <a:pt x="1533" y="923"/>
                    <a:pt x="1539" y="1127"/>
                  </a:cubicBezTo>
                  <a:cubicBezTo>
                    <a:pt x="1545" y="1331"/>
                    <a:pt x="1533" y="1678"/>
                    <a:pt x="1460" y="1891"/>
                  </a:cubicBezTo>
                  <a:cubicBezTo>
                    <a:pt x="1387" y="2104"/>
                    <a:pt x="1202" y="2277"/>
                    <a:pt x="1103" y="2408"/>
                  </a:cubicBezTo>
                  <a:cubicBezTo>
                    <a:pt x="1004" y="2539"/>
                    <a:pt x="965" y="2599"/>
                    <a:pt x="868" y="2675"/>
                  </a:cubicBezTo>
                  <a:cubicBezTo>
                    <a:pt x="771" y="2751"/>
                    <a:pt x="570" y="2834"/>
                    <a:pt x="523" y="2864"/>
                  </a:cubicBezTo>
                  <a:cubicBezTo>
                    <a:pt x="476" y="2894"/>
                    <a:pt x="670" y="2844"/>
                    <a:pt x="583" y="2853"/>
                  </a:cubicBezTo>
                  <a:cubicBezTo>
                    <a:pt x="496" y="2862"/>
                    <a:pt x="119" y="2909"/>
                    <a:pt x="0" y="2921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8" name="Freeform 34">
              <a:extLst>
                <a:ext uri="{FF2B5EF4-FFF2-40B4-BE49-F238E27FC236}">
                  <a16:creationId xmlns:a16="http://schemas.microsoft.com/office/drawing/2014/main" id="{051B27B3-66C4-4D41-9719-DBF90EF40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" y="736"/>
              <a:ext cx="1649" cy="3019"/>
            </a:xfrm>
            <a:custGeom>
              <a:avLst/>
              <a:gdLst>
                <a:gd name="T0" fmla="*/ 1649 w 1649"/>
                <a:gd name="T1" fmla="*/ 0 h 3019"/>
                <a:gd name="T2" fmla="*/ 904 w 1649"/>
                <a:gd name="T3" fmla="*/ 200 h 3019"/>
                <a:gd name="T4" fmla="*/ 431 w 1649"/>
                <a:gd name="T5" fmla="*/ 573 h 3019"/>
                <a:gd name="T6" fmla="*/ 59 w 1649"/>
                <a:gd name="T7" fmla="*/ 1273 h 3019"/>
                <a:gd name="T8" fmla="*/ 77 w 1649"/>
                <a:gd name="T9" fmla="*/ 1937 h 3019"/>
                <a:gd name="T10" fmla="*/ 176 w 1649"/>
                <a:gd name="T11" fmla="*/ 2270 h 3019"/>
                <a:gd name="T12" fmla="*/ 342 w 1649"/>
                <a:gd name="T13" fmla="*/ 2626 h 3019"/>
                <a:gd name="T14" fmla="*/ 300 w 1649"/>
                <a:gd name="T15" fmla="*/ 2582 h 3019"/>
                <a:gd name="T16" fmla="*/ 686 w 1649"/>
                <a:gd name="T17" fmla="*/ 3019 h 3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9" h="3019">
                  <a:moveTo>
                    <a:pt x="1649" y="0"/>
                  </a:moveTo>
                  <a:cubicBezTo>
                    <a:pt x="1526" y="33"/>
                    <a:pt x="1107" y="105"/>
                    <a:pt x="904" y="200"/>
                  </a:cubicBezTo>
                  <a:cubicBezTo>
                    <a:pt x="701" y="295"/>
                    <a:pt x="572" y="394"/>
                    <a:pt x="431" y="573"/>
                  </a:cubicBezTo>
                  <a:cubicBezTo>
                    <a:pt x="290" y="752"/>
                    <a:pt x="118" y="1046"/>
                    <a:pt x="59" y="1273"/>
                  </a:cubicBezTo>
                  <a:cubicBezTo>
                    <a:pt x="0" y="1500"/>
                    <a:pt x="58" y="1771"/>
                    <a:pt x="77" y="1937"/>
                  </a:cubicBezTo>
                  <a:cubicBezTo>
                    <a:pt x="96" y="2103"/>
                    <a:pt x="132" y="2155"/>
                    <a:pt x="176" y="2270"/>
                  </a:cubicBezTo>
                  <a:cubicBezTo>
                    <a:pt x="220" y="2385"/>
                    <a:pt x="322" y="2574"/>
                    <a:pt x="342" y="2626"/>
                  </a:cubicBezTo>
                  <a:cubicBezTo>
                    <a:pt x="362" y="2678"/>
                    <a:pt x="243" y="2516"/>
                    <a:pt x="300" y="2582"/>
                  </a:cubicBezTo>
                  <a:cubicBezTo>
                    <a:pt x="357" y="2648"/>
                    <a:pt x="606" y="2928"/>
                    <a:pt x="686" y="3019"/>
                  </a:cubicBezTo>
                </a:path>
              </a:pathLst>
            </a:cu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" name="Group 35">
            <a:extLst>
              <a:ext uri="{FF2B5EF4-FFF2-40B4-BE49-F238E27FC236}">
                <a16:creationId xmlns:a16="http://schemas.microsoft.com/office/drawing/2014/main" id="{0B7DC634-E2BC-41D7-B2C0-EC918AC230BA}"/>
              </a:ext>
            </a:extLst>
          </p:cNvPr>
          <p:cNvGrpSpPr>
            <a:grpSpLocks/>
          </p:cNvGrpSpPr>
          <p:nvPr/>
        </p:nvGrpSpPr>
        <p:grpSpPr bwMode="auto">
          <a:xfrm>
            <a:off x="4146550" y="1101725"/>
            <a:ext cx="4949825" cy="4868863"/>
            <a:chOff x="2300" y="694"/>
            <a:chExt cx="3118" cy="3067"/>
          </a:xfrm>
        </p:grpSpPr>
        <p:sp>
          <p:nvSpPr>
            <p:cNvPr id="16420" name="Freeform 36">
              <a:extLst>
                <a:ext uri="{FF2B5EF4-FFF2-40B4-BE49-F238E27FC236}">
                  <a16:creationId xmlns:a16="http://schemas.microsoft.com/office/drawing/2014/main" id="{C61D58CC-7579-4D4D-A45F-6AA1D4F4D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1206"/>
              <a:ext cx="2751" cy="1000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1" name="Freeform 37">
              <a:extLst>
                <a:ext uri="{FF2B5EF4-FFF2-40B4-BE49-F238E27FC236}">
                  <a16:creationId xmlns:a16="http://schemas.microsoft.com/office/drawing/2014/main" id="{10E287BD-DDF3-4CB3-83B9-C513A8979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" y="2155"/>
              <a:ext cx="2793" cy="1057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2" name="Freeform 38">
              <a:extLst>
                <a:ext uri="{FF2B5EF4-FFF2-40B4-BE49-F238E27FC236}">
                  <a16:creationId xmlns:a16="http://schemas.microsoft.com/office/drawing/2014/main" id="{1CED3A47-8B48-4BE5-BAE5-022A932BF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753"/>
              <a:ext cx="2244" cy="847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3" name="Freeform 39">
              <a:extLst>
                <a:ext uri="{FF2B5EF4-FFF2-40B4-BE49-F238E27FC236}">
                  <a16:creationId xmlns:a16="http://schemas.microsoft.com/office/drawing/2014/main" id="{DD18EEBA-9949-4B9A-ADB0-640E768DC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858"/>
              <a:ext cx="2215" cy="788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4" name="Freeform 40">
              <a:extLst>
                <a:ext uri="{FF2B5EF4-FFF2-40B4-BE49-F238E27FC236}">
                  <a16:creationId xmlns:a16="http://schemas.microsoft.com/office/drawing/2014/main" id="{E33C4271-7B89-4695-B8CF-3789F4B07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694"/>
              <a:ext cx="1526" cy="482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5" name="Freeform 41">
              <a:extLst>
                <a:ext uri="{FF2B5EF4-FFF2-40B4-BE49-F238E27FC236}">
                  <a16:creationId xmlns:a16="http://schemas.microsoft.com/office/drawing/2014/main" id="{B1DBC219-7529-49E3-8E97-A99031FA1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261"/>
              <a:ext cx="1545" cy="500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57738" name="Line 42">
            <a:extLst>
              <a:ext uri="{FF2B5EF4-FFF2-40B4-BE49-F238E27FC236}">
                <a16:creationId xmlns:a16="http://schemas.microsoft.com/office/drawing/2014/main" id="{FD05FAC1-B66B-451B-95C2-BE1C931227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8700" y="4381500"/>
            <a:ext cx="1223963" cy="11525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57739" name="Line 43">
            <a:extLst>
              <a:ext uri="{FF2B5EF4-FFF2-40B4-BE49-F238E27FC236}">
                <a16:creationId xmlns:a16="http://schemas.microsoft.com/office/drawing/2014/main" id="{71324F95-ADF5-4BBA-88C0-977E8F686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7488" y="4344988"/>
            <a:ext cx="1152525" cy="1728787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57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57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9" grpId="0" build="p"/>
      <p:bldP spid="157721" grpId="0" build="p"/>
      <p:bldP spid="157722" grpId="0" build="p"/>
      <p:bldP spid="1577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3">
            <a:extLst>
              <a:ext uri="{FF2B5EF4-FFF2-40B4-BE49-F238E27FC236}">
                <a16:creationId xmlns:a16="http://schemas.microsoft.com/office/drawing/2014/main" id="{29B05600-BEE9-44D6-A403-88F2FB5E91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8434" name="Oval 2">
            <a:extLst>
              <a:ext uri="{FF2B5EF4-FFF2-40B4-BE49-F238E27FC236}">
                <a16:creationId xmlns:a16="http://schemas.microsoft.com/office/drawing/2014/main" id="{0C195077-CF04-42D2-AC47-8BB32685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162050"/>
            <a:ext cx="4953000" cy="5010150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3333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042ECD05-1931-476A-B3C0-5663DF205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876300"/>
            <a:ext cx="1905000" cy="546735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8436" name="Oval 4">
            <a:extLst>
              <a:ext uri="{FF2B5EF4-FFF2-40B4-BE49-F238E27FC236}">
                <a16:creationId xmlns:a16="http://schemas.microsoft.com/office/drawing/2014/main" id="{7D58C48C-258D-47F2-9EAB-FE384BFA313F}"/>
              </a:ext>
            </a:extLst>
          </p:cNvPr>
          <p:cNvSpPr>
            <a:spLocks noChangeArrowheads="1"/>
          </p:cNvSpPr>
          <p:nvPr/>
        </p:nvSpPr>
        <p:spPr bwMode="auto">
          <a:xfrm rot="1144607">
            <a:off x="4098925" y="3189288"/>
            <a:ext cx="4933950" cy="1089025"/>
          </a:xfrm>
          <a:prstGeom prst="ellipse">
            <a:avLst/>
          </a:prstGeom>
          <a:solidFill>
            <a:schemeClr val="accent1">
              <a:alpha val="50194"/>
            </a:schemeClr>
          </a:solidFill>
          <a:ln w="9525">
            <a:solidFill>
              <a:srgbClr val="FF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8437" name="Picture 5" descr="gal_mid-pacific trans">
            <a:extLst>
              <a:ext uri="{FF2B5EF4-FFF2-40B4-BE49-F238E27FC236}">
                <a16:creationId xmlns:a16="http://schemas.microsoft.com/office/drawing/2014/main" id="{6E01DA99-C12B-4686-8DB7-CE08CB1D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3162300"/>
            <a:ext cx="1452563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8" name="Group 6">
            <a:extLst>
              <a:ext uri="{FF2B5EF4-FFF2-40B4-BE49-F238E27FC236}">
                <a16:creationId xmlns:a16="http://schemas.microsoft.com/office/drawing/2014/main" id="{87CCF0AA-F1EE-4404-9BD0-AAAECBB7579E}"/>
              </a:ext>
            </a:extLst>
          </p:cNvPr>
          <p:cNvGrpSpPr>
            <a:grpSpLocks/>
          </p:cNvGrpSpPr>
          <p:nvPr/>
        </p:nvGrpSpPr>
        <p:grpSpPr bwMode="auto">
          <a:xfrm>
            <a:off x="4127500" y="1216025"/>
            <a:ext cx="4949825" cy="4868863"/>
            <a:chOff x="2300" y="694"/>
            <a:chExt cx="3118" cy="3067"/>
          </a:xfrm>
        </p:grpSpPr>
        <p:sp>
          <p:nvSpPr>
            <p:cNvPr id="18439" name="Freeform 7">
              <a:extLst>
                <a:ext uri="{FF2B5EF4-FFF2-40B4-BE49-F238E27FC236}">
                  <a16:creationId xmlns:a16="http://schemas.microsoft.com/office/drawing/2014/main" id="{10757EBB-6A12-41A2-82AC-3024899F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1206"/>
              <a:ext cx="2751" cy="1000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40" name="Freeform 8">
              <a:extLst>
                <a:ext uri="{FF2B5EF4-FFF2-40B4-BE49-F238E27FC236}">
                  <a16:creationId xmlns:a16="http://schemas.microsoft.com/office/drawing/2014/main" id="{73C35E03-3D74-4D83-ACF3-8A9EE9CF6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" y="2155"/>
              <a:ext cx="2793" cy="1057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41" name="Freeform 9">
              <a:extLst>
                <a:ext uri="{FF2B5EF4-FFF2-40B4-BE49-F238E27FC236}">
                  <a16:creationId xmlns:a16="http://schemas.microsoft.com/office/drawing/2014/main" id="{F692CFFC-DD40-4438-8B49-9B15B2AF3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" y="2753"/>
              <a:ext cx="2244" cy="847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42" name="Freeform 10">
              <a:extLst>
                <a:ext uri="{FF2B5EF4-FFF2-40B4-BE49-F238E27FC236}">
                  <a16:creationId xmlns:a16="http://schemas.microsoft.com/office/drawing/2014/main" id="{2D6417CA-40C1-4AB0-B283-80E136E11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" y="858"/>
              <a:ext cx="2215" cy="788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43" name="Freeform 11">
              <a:extLst>
                <a:ext uri="{FF2B5EF4-FFF2-40B4-BE49-F238E27FC236}">
                  <a16:creationId xmlns:a16="http://schemas.microsoft.com/office/drawing/2014/main" id="{922B8999-68E3-4A34-9192-AE2A7C2E6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694"/>
              <a:ext cx="1526" cy="482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44" name="Freeform 12">
              <a:extLst>
                <a:ext uri="{FF2B5EF4-FFF2-40B4-BE49-F238E27FC236}">
                  <a16:creationId xmlns:a16="http://schemas.microsoft.com/office/drawing/2014/main" id="{8F9D3AD1-E6E2-4567-89CF-C1A13637D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3261"/>
              <a:ext cx="1545" cy="500"/>
            </a:xfrm>
            <a:custGeom>
              <a:avLst/>
              <a:gdLst>
                <a:gd name="T0" fmla="*/ 0 w 2394"/>
                <a:gd name="T1" fmla="*/ 0 h 983"/>
                <a:gd name="T2" fmla="*/ 39 w 2394"/>
                <a:gd name="T3" fmla="*/ 134 h 983"/>
                <a:gd name="T4" fmla="*/ 176 w 2394"/>
                <a:gd name="T5" fmla="*/ 271 h 983"/>
                <a:gd name="T6" fmla="*/ 403 w 2394"/>
                <a:gd name="T7" fmla="*/ 443 h 983"/>
                <a:gd name="T8" fmla="*/ 685 w 2394"/>
                <a:gd name="T9" fmla="*/ 580 h 983"/>
                <a:gd name="T10" fmla="*/ 948 w 2394"/>
                <a:gd name="T11" fmla="*/ 707 h 983"/>
                <a:gd name="T12" fmla="*/ 1230 w 2394"/>
                <a:gd name="T13" fmla="*/ 807 h 983"/>
                <a:gd name="T14" fmla="*/ 1539 w 2394"/>
                <a:gd name="T15" fmla="*/ 889 h 983"/>
                <a:gd name="T16" fmla="*/ 1912 w 2394"/>
                <a:gd name="T17" fmla="*/ 962 h 983"/>
                <a:gd name="T18" fmla="*/ 2285 w 2394"/>
                <a:gd name="T19" fmla="*/ 980 h 983"/>
                <a:gd name="T20" fmla="*/ 2394 w 2394"/>
                <a:gd name="T21" fmla="*/ 94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4" h="983">
                  <a:moveTo>
                    <a:pt x="0" y="0"/>
                  </a:moveTo>
                  <a:cubicBezTo>
                    <a:pt x="5" y="44"/>
                    <a:pt x="10" y="89"/>
                    <a:pt x="39" y="134"/>
                  </a:cubicBezTo>
                  <a:cubicBezTo>
                    <a:pt x="68" y="179"/>
                    <a:pt x="115" y="220"/>
                    <a:pt x="176" y="271"/>
                  </a:cubicBezTo>
                  <a:cubicBezTo>
                    <a:pt x="237" y="322"/>
                    <a:pt x="318" y="392"/>
                    <a:pt x="403" y="443"/>
                  </a:cubicBezTo>
                  <a:cubicBezTo>
                    <a:pt x="488" y="494"/>
                    <a:pt x="594" y="536"/>
                    <a:pt x="685" y="580"/>
                  </a:cubicBezTo>
                  <a:cubicBezTo>
                    <a:pt x="776" y="624"/>
                    <a:pt x="857" y="669"/>
                    <a:pt x="948" y="707"/>
                  </a:cubicBezTo>
                  <a:cubicBezTo>
                    <a:pt x="1039" y="745"/>
                    <a:pt x="1132" y="777"/>
                    <a:pt x="1230" y="807"/>
                  </a:cubicBezTo>
                  <a:cubicBezTo>
                    <a:pt x="1328" y="837"/>
                    <a:pt x="1425" y="863"/>
                    <a:pt x="1539" y="889"/>
                  </a:cubicBezTo>
                  <a:cubicBezTo>
                    <a:pt x="1653" y="915"/>
                    <a:pt x="1788" y="947"/>
                    <a:pt x="1912" y="962"/>
                  </a:cubicBezTo>
                  <a:cubicBezTo>
                    <a:pt x="2036" y="977"/>
                    <a:pt x="2205" y="983"/>
                    <a:pt x="2285" y="980"/>
                  </a:cubicBezTo>
                  <a:cubicBezTo>
                    <a:pt x="2365" y="977"/>
                    <a:pt x="2373" y="953"/>
                    <a:pt x="2394" y="944"/>
                  </a:cubicBezTo>
                </a:path>
              </a:pathLst>
            </a:custGeom>
            <a:noFill/>
            <a:ln w="9525">
              <a:solidFill>
                <a:srgbClr val="FFCC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8445" name="Rectangle 14">
            <a:extLst>
              <a:ext uri="{FF2B5EF4-FFF2-40B4-BE49-F238E27FC236}">
                <a16:creationId xmlns:a16="http://schemas.microsoft.com/office/drawing/2014/main" id="{D524F0E4-6698-41A0-B918-9360F8A1E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3" y="3963988"/>
            <a:ext cx="3240087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平行天赤道的天球上的小圆圈叫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纬圈</a:t>
            </a:r>
          </a:p>
        </p:txBody>
      </p:sp>
      <p:sp>
        <p:nvSpPr>
          <p:cNvPr id="18446" name="Line 15">
            <a:extLst>
              <a:ext uri="{FF2B5EF4-FFF2-40B4-BE49-F238E27FC236}">
                <a16:creationId xmlns:a16="http://schemas.microsoft.com/office/drawing/2014/main" id="{7407E539-AF45-4F85-BD7C-5EEDF1A4E1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5375" y="4149725"/>
            <a:ext cx="865188" cy="50323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>
            <a:extLst>
              <a:ext uri="{FF2B5EF4-FFF2-40B4-BE49-F238E27FC236}">
                <a16:creationId xmlns:a16="http://schemas.microsoft.com/office/drawing/2014/main" id="{6DA0F295-D8AB-4DB5-8478-042D09360B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grpSp>
        <p:nvGrpSpPr>
          <p:cNvPr id="19458" name="Group 2">
            <a:extLst>
              <a:ext uri="{FF2B5EF4-FFF2-40B4-BE49-F238E27FC236}">
                <a16:creationId xmlns:a16="http://schemas.microsoft.com/office/drawing/2014/main" id="{9B56A20F-5197-4E23-ABAE-428F8F54845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781050"/>
            <a:ext cx="4953000" cy="5467350"/>
            <a:chOff x="2496" y="492"/>
            <a:chExt cx="3120" cy="3444"/>
          </a:xfrm>
        </p:grpSpPr>
        <p:sp>
          <p:nvSpPr>
            <p:cNvPr id="19459" name="Oval 3">
              <a:extLst>
                <a:ext uri="{FF2B5EF4-FFF2-40B4-BE49-F238E27FC236}">
                  <a16:creationId xmlns:a16="http://schemas.microsoft.com/office/drawing/2014/main" id="{1CC80B9F-54EE-4516-BE6C-008ADAD25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672"/>
              <a:ext cx="3120" cy="3156"/>
            </a:xfrm>
            <a:prstGeom prst="ellipse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rgbClr val="33339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60" name="Oval 4">
              <a:extLst>
                <a:ext uri="{FF2B5EF4-FFF2-40B4-BE49-F238E27FC236}">
                  <a16:creationId xmlns:a16="http://schemas.microsoft.com/office/drawing/2014/main" id="{29830381-1F3C-4D00-8297-6651F020EB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95582">
              <a:off x="2593" y="676"/>
              <a:ext cx="2926" cy="312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61" name="Oval 5">
              <a:extLst>
                <a:ext uri="{FF2B5EF4-FFF2-40B4-BE49-F238E27FC236}">
                  <a16:creationId xmlns:a16="http://schemas.microsoft.com/office/drawing/2014/main" id="{CEA7E104-9701-4CF8-B031-0D1B693147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95582">
              <a:off x="2784" y="689"/>
              <a:ext cx="2542" cy="312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62" name="Oval 6">
              <a:extLst>
                <a:ext uri="{FF2B5EF4-FFF2-40B4-BE49-F238E27FC236}">
                  <a16:creationId xmlns:a16="http://schemas.microsoft.com/office/drawing/2014/main" id="{3D88031F-36F0-4567-A89B-CFD1C0DA99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95582">
              <a:off x="3122" y="668"/>
              <a:ext cx="1869" cy="312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63" name="Oval 7">
              <a:extLst>
                <a:ext uri="{FF2B5EF4-FFF2-40B4-BE49-F238E27FC236}">
                  <a16:creationId xmlns:a16="http://schemas.microsoft.com/office/drawing/2014/main" id="{E287905D-5DBB-40F6-9664-4EE1B40DF9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195582">
              <a:off x="3599" y="678"/>
              <a:ext cx="863" cy="312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64" name="Line 8">
              <a:extLst>
                <a:ext uri="{FF2B5EF4-FFF2-40B4-BE49-F238E27FC236}">
                  <a16:creationId xmlns:a16="http://schemas.microsoft.com/office/drawing/2014/main" id="{0378BA98-C6A0-4EF5-92CD-953AAECE77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492"/>
              <a:ext cx="1200" cy="3444"/>
            </a:xfrm>
            <a:prstGeom prst="line">
              <a:avLst/>
            </a:prstGeom>
            <a:noFill/>
            <a:ln w="9525">
              <a:solidFill>
                <a:srgbClr val="FFCC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pic>
          <p:nvPicPr>
            <p:cNvPr id="19465" name="Picture 9" descr="bigearthNEW">
              <a:extLst>
                <a:ext uri="{FF2B5EF4-FFF2-40B4-BE49-F238E27FC236}">
                  <a16:creationId xmlns:a16="http://schemas.microsoft.com/office/drawing/2014/main" id="{03566CF7-267E-4434-9B68-1D9CACAA5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" y="1968"/>
              <a:ext cx="900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30F15A5F-693B-42C8-9F18-51F3BE997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3" y="4084638"/>
            <a:ext cx="32400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垂直赤道并且过两个天极的大圆圈叫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经圈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或</a:t>
            </a:r>
            <a:r>
              <a:rPr lang="zh-CN" altLang="en-US" sz="2800" b="1">
                <a:solidFill>
                  <a:srgbClr val="FF0000"/>
                </a:solidFill>
                <a:ea typeface="楷体_GB2312" pitchFamily="49" charset="-122"/>
              </a:rPr>
              <a:t>时圈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19467" name="Line 11">
            <a:extLst>
              <a:ext uri="{FF2B5EF4-FFF2-40B4-BE49-F238E27FC236}">
                <a16:creationId xmlns:a16="http://schemas.microsoft.com/office/drawing/2014/main" id="{1B686F5A-631E-435F-A520-B5E44788B4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4724400"/>
            <a:ext cx="863600" cy="360363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4">
            <a:extLst>
              <a:ext uri="{FF2B5EF4-FFF2-40B4-BE49-F238E27FC236}">
                <a16:creationId xmlns:a16="http://schemas.microsoft.com/office/drawing/2014/main" id="{5A531C01-26D8-42E1-A339-9295BA3AF56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FEE724E8-42EB-4729-9D59-79E0E0309DA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527050"/>
            <a:ext cx="3810000" cy="488791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、天顶、天底和真地平</a:t>
            </a:r>
          </a:p>
          <a:p>
            <a:pPr>
              <a:lnSpc>
                <a:spcPct val="80000"/>
              </a:lnSpc>
              <a:buFontTx/>
              <a:buNone/>
            </a:pP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天顶：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过天球中心做一直线与观测点的铅垂线平行，交天球于两点，位于观测者头顶的一点称天顶。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天底：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en-US" altLang="zh-CN" sz="2800" b="1" baseline="30000">
                <a:solidFill>
                  <a:srgbClr val="FF0000"/>
                </a:solidFill>
                <a:ea typeface="楷体_GB2312" pitchFamily="49" charset="-122"/>
              </a:rPr>
              <a:t>’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与天顶相对的另一交点为天底。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真地平：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过天球中心做一与铅垂线垂直的平面，与天球相交的大圆为真地平。</a:t>
            </a:r>
          </a:p>
        </p:txBody>
      </p:sp>
      <p:pic>
        <p:nvPicPr>
          <p:cNvPr id="20483" name="Picture 4" descr="地平坐标">
            <a:extLst>
              <a:ext uri="{FF2B5EF4-FFF2-40B4-BE49-F238E27FC236}">
                <a16:creationId xmlns:a16="http://schemas.microsoft.com/office/drawing/2014/main" id="{7A684C75-EEC7-489B-8CE2-5A04CD7056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94200" y="1327150"/>
            <a:ext cx="4359275" cy="4800600"/>
          </a:xfr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>
            <a:extLst>
              <a:ext uri="{FF2B5EF4-FFF2-40B4-BE49-F238E27FC236}">
                <a16:creationId xmlns:a16="http://schemas.microsoft.com/office/drawing/2014/main" id="{2783DE63-5155-46BE-944E-810D1E2D0E1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61794" name="Text Box 2">
            <a:extLst>
              <a:ext uri="{FF2B5EF4-FFF2-40B4-BE49-F238E27FC236}">
                <a16:creationId xmlns:a16="http://schemas.microsoft.com/office/drawing/2014/main" id="{40419C63-4FD9-4265-897F-FFF0140FE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975" y="11826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N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Text Box 3">
            <a:extLst>
              <a:ext uri="{FF2B5EF4-FFF2-40B4-BE49-F238E27FC236}">
                <a16:creationId xmlns:a16="http://schemas.microsoft.com/office/drawing/2014/main" id="{290DDEFC-3754-4231-8D20-4E0DB3AA6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096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S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6" name="Text Box 4">
            <a:extLst>
              <a:ext uri="{FF2B5EF4-FFF2-40B4-BE49-F238E27FC236}">
                <a16:creationId xmlns:a16="http://schemas.microsoft.com/office/drawing/2014/main" id="{0E741280-3F73-440F-B13F-D92B2D55B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733800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W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7" name="Text Box 5">
            <a:extLst>
              <a:ext uri="{FF2B5EF4-FFF2-40B4-BE49-F238E27FC236}">
                <a16:creationId xmlns:a16="http://schemas.microsoft.com/office/drawing/2014/main" id="{9E54F756-56B8-4073-9D93-81CE85283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6576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E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9" name="Oval 7" descr="starfield">
            <a:extLst>
              <a:ext uri="{FF2B5EF4-FFF2-40B4-BE49-F238E27FC236}">
                <a16:creationId xmlns:a16="http://schemas.microsoft.com/office/drawing/2014/main" id="{6C7A33C0-E38B-4B43-9996-5029670A1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695450"/>
            <a:ext cx="4419600" cy="44196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1800" name="Oval 8">
            <a:extLst>
              <a:ext uri="{FF2B5EF4-FFF2-40B4-BE49-F238E27FC236}">
                <a16:creationId xmlns:a16="http://schemas.microsoft.com/office/drawing/2014/main" id="{1213FA6E-11CB-4715-BC05-EA5792922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2895600"/>
            <a:ext cx="76200" cy="76200"/>
          </a:xfrm>
          <a:prstGeom prst="ellipse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1801" name="Text Box 9">
            <a:extLst>
              <a:ext uri="{FF2B5EF4-FFF2-40B4-BE49-F238E27FC236}">
                <a16:creationId xmlns:a16="http://schemas.microsoft.com/office/drawing/2014/main" id="{CE2C5C33-2393-49B3-81EA-1AC0A0F01C53}"/>
              </a:ext>
            </a:extLst>
          </p:cNvPr>
          <p:cNvSpPr txBox="1">
            <a:spLocks noChangeArrowheads="1"/>
          </p:cNvSpPr>
          <p:nvPr/>
        </p:nvSpPr>
        <p:spPr bwMode="auto">
          <a:xfrm rot="3160811">
            <a:off x="2909094" y="4931569"/>
            <a:ext cx="1074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 b="1">
                <a:solidFill>
                  <a:schemeClr val="accent2"/>
                </a:solidFill>
                <a:ea typeface="楷体_GB2312" pitchFamily="49" charset="-122"/>
              </a:rPr>
              <a:t>地平线</a:t>
            </a:r>
          </a:p>
        </p:txBody>
      </p:sp>
      <p:sp>
        <p:nvSpPr>
          <p:cNvPr id="161802" name="Text Box 10">
            <a:extLst>
              <a:ext uri="{FF2B5EF4-FFF2-40B4-BE49-F238E27FC236}">
                <a16:creationId xmlns:a16="http://schemas.microsoft.com/office/drawing/2014/main" id="{7F878BE5-816C-4FD8-B3E1-FAA8F296A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238" y="1389063"/>
            <a:ext cx="3386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北极星</a:t>
            </a:r>
            <a:r>
              <a:rPr lang="en-US" altLang="zh-CN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Polaris, </a:t>
            </a:r>
            <a:r>
              <a:rPr lang="zh-CN" altLang="en-US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位于北天极</a:t>
            </a:r>
          </a:p>
        </p:txBody>
      </p:sp>
      <p:sp>
        <p:nvSpPr>
          <p:cNvPr id="161803" name="Line 11">
            <a:extLst>
              <a:ext uri="{FF2B5EF4-FFF2-40B4-BE49-F238E27FC236}">
                <a16:creationId xmlns:a16="http://schemas.microsoft.com/office/drawing/2014/main" id="{E6B61E88-53B2-46B7-9ED7-B47BBB487F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063" y="1862138"/>
            <a:ext cx="1447800" cy="990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1804" name="Text Box 12">
            <a:extLst>
              <a:ext uri="{FF2B5EF4-FFF2-40B4-BE49-F238E27FC236}">
                <a16:creationId xmlns:a16="http://schemas.microsoft.com/office/drawing/2014/main" id="{AC55490C-92F2-425A-93F6-E6E7F3B2A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8" y="2387600"/>
            <a:ext cx="2160587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注意星图上东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西的位置</a:t>
            </a:r>
          </a:p>
        </p:txBody>
      </p:sp>
      <p:sp>
        <p:nvSpPr>
          <p:cNvPr id="161805" name="Line 13">
            <a:extLst>
              <a:ext uri="{FF2B5EF4-FFF2-40B4-BE49-F238E27FC236}">
                <a16:creationId xmlns:a16="http://schemas.microsoft.com/office/drawing/2014/main" id="{1AE90F8B-B576-4CFD-A3A8-0CFE75A29E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8800" y="4038600"/>
            <a:ext cx="1885950" cy="1119188"/>
          </a:xfrm>
          <a:prstGeom prst="line">
            <a:avLst/>
          </a:prstGeom>
          <a:noFill/>
          <a:ln w="28575">
            <a:solidFill>
              <a:srgbClr val="FF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1806" name="Text Box 14">
            <a:extLst>
              <a:ext uri="{FF2B5EF4-FFF2-40B4-BE49-F238E27FC236}">
                <a16:creationId xmlns:a16="http://schemas.microsoft.com/office/drawing/2014/main" id="{668CF665-774C-419F-AC16-C3CB6FBF1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5013325"/>
            <a:ext cx="97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天顶</a:t>
            </a:r>
            <a:endParaRPr lang="zh-CN" altLang="en-US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1518" name="Oval 15">
            <a:extLst>
              <a:ext uri="{FF2B5EF4-FFF2-40B4-BE49-F238E27FC236}">
                <a16:creationId xmlns:a16="http://schemas.microsoft.com/office/drawing/2014/main" id="{BC0EAE34-364F-4BF8-80CD-7459FCE1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933825"/>
            <a:ext cx="71437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99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sz="2800">
              <a:solidFill>
                <a:srgbClr val="FF99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 build="p" advAuto="0"/>
      <p:bldP spid="161795" grpId="0" build="p" advAuto="0"/>
      <p:bldP spid="161796" grpId="0" build="p" advAuto="0"/>
      <p:bldP spid="161797" grpId="0" build="p" advAuto="0"/>
      <p:bldP spid="161799" grpId="0" bldLvl="0" animBg="1"/>
      <p:bldP spid="161800" grpId="0" bldLvl="0" animBg="1"/>
      <p:bldP spid="161801" grpId="0"/>
      <p:bldP spid="161802" grpId="0" build="p" advAuto="0"/>
      <p:bldP spid="161804" grpId="0" build="p" advAuto="0"/>
      <p:bldP spid="16180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占位符 3">
            <a:extLst>
              <a:ext uri="{FF2B5EF4-FFF2-40B4-BE49-F238E27FC236}">
                <a16:creationId xmlns:a16="http://schemas.microsoft.com/office/drawing/2014/main" id="{78071DFE-7C17-4FFC-8A12-3D525C59BF5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2530" name="Oval 2" descr="starfield">
            <a:extLst>
              <a:ext uri="{FF2B5EF4-FFF2-40B4-BE49-F238E27FC236}">
                <a16:creationId xmlns:a16="http://schemas.microsoft.com/office/drawing/2014/main" id="{0760D9E8-620E-41E2-B7B3-4C6763FA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695450"/>
            <a:ext cx="4419600" cy="44196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DE732604-7DF1-41C2-B1AD-42384B38B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975" y="11826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N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EC80975-5673-439A-9411-2F891EBCD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096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S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392199B4-04C3-4EF4-8AAC-8E51C1C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733800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W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E602EDAB-687C-4773-943E-515D9FFF28E2}"/>
              </a:ext>
            </a:extLst>
          </p:cNvPr>
          <p:cNvSpPr txBox="1">
            <a:spLocks noChangeArrowheads="1"/>
          </p:cNvSpPr>
          <p:nvPr/>
        </p:nvSpPr>
        <p:spPr bwMode="auto">
          <a:xfrm rot="3160811">
            <a:off x="2895600" y="4953000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accent2"/>
                </a:solidFill>
              </a:rPr>
              <a:t>horizon</a:t>
            </a:r>
          </a:p>
        </p:txBody>
      </p:sp>
      <p:sp>
        <p:nvSpPr>
          <p:cNvPr id="162823" name="Text Box 7">
            <a:extLst>
              <a:ext uri="{FF2B5EF4-FFF2-40B4-BE49-F238E27FC236}">
                <a16:creationId xmlns:a16="http://schemas.microsoft.com/office/drawing/2014/main" id="{E5357AA8-2C2E-4873-A521-7D71398C9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71600"/>
            <a:ext cx="3048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从地平北点，通过天顶，到地平的南点，这条假想的线称为：</a:t>
            </a:r>
          </a:p>
        </p:txBody>
      </p:sp>
      <p:sp>
        <p:nvSpPr>
          <p:cNvPr id="162824" name="Text Box 8">
            <a:extLst>
              <a:ext uri="{FF2B5EF4-FFF2-40B4-BE49-F238E27FC236}">
                <a16:creationId xmlns:a16="http://schemas.microsoft.com/office/drawing/2014/main" id="{4E05EF9F-A260-4A47-8289-A4BD8619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5013325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天顶</a:t>
            </a:r>
            <a:endParaRPr lang="zh-CN" altLang="en-US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62825" name="Line 9">
            <a:extLst>
              <a:ext uri="{FF2B5EF4-FFF2-40B4-BE49-F238E27FC236}">
                <a16:creationId xmlns:a16="http://schemas.microsoft.com/office/drawing/2014/main" id="{BB561B1A-6893-4C7C-BCC9-69E8E5D175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8800" y="4038600"/>
            <a:ext cx="1885950" cy="1119188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2826" name="Line 10">
            <a:extLst>
              <a:ext uri="{FF2B5EF4-FFF2-40B4-BE49-F238E27FC236}">
                <a16:creationId xmlns:a16="http://schemas.microsoft.com/office/drawing/2014/main" id="{47F8D131-7B61-4632-A85A-C81CA060D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4005263"/>
            <a:ext cx="2678112" cy="5476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2827" name="Line 11">
            <a:extLst>
              <a:ext uri="{FF2B5EF4-FFF2-40B4-BE49-F238E27FC236}">
                <a16:creationId xmlns:a16="http://schemas.microsoft.com/office/drawing/2014/main" id="{F98E1F14-C6B1-4F81-A958-7BB744482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733550"/>
            <a:ext cx="0" cy="441960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2828" name="Text Box 12">
            <a:extLst>
              <a:ext uri="{FF2B5EF4-FFF2-40B4-BE49-F238E27FC236}">
                <a16:creationId xmlns:a16="http://schemas.microsoft.com/office/drawing/2014/main" id="{55BB01F5-47DA-4D66-A3E5-2E3EF9399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644900"/>
            <a:ext cx="1968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“天子午线”</a:t>
            </a:r>
            <a:endParaRPr lang="zh-CN" altLang="en-US" sz="2800" b="1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62829" name="Rectangle 13">
            <a:extLst>
              <a:ext uri="{FF2B5EF4-FFF2-40B4-BE49-F238E27FC236}">
                <a16:creationId xmlns:a16="http://schemas.microsoft.com/office/drawing/2014/main" id="{117ABC7C-A942-4D67-9684-287CE7495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26113"/>
            <a:ext cx="4779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天子午圈：过天极和天顶的大圆。</a:t>
            </a:r>
          </a:p>
        </p:txBody>
      </p:sp>
      <p:sp>
        <p:nvSpPr>
          <p:cNvPr id="162830" name="Oval 14">
            <a:extLst>
              <a:ext uri="{FF2B5EF4-FFF2-40B4-BE49-F238E27FC236}">
                <a16:creationId xmlns:a16="http://schemas.microsoft.com/office/drawing/2014/main" id="{77F2052B-311F-4635-8063-7F55565C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2895600"/>
            <a:ext cx="76200" cy="76200"/>
          </a:xfrm>
          <a:prstGeom prst="ellipse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2543" name="Oval 15">
            <a:extLst>
              <a:ext uri="{FF2B5EF4-FFF2-40B4-BE49-F238E27FC236}">
                <a16:creationId xmlns:a16="http://schemas.microsoft.com/office/drawing/2014/main" id="{E2271C3A-D575-4624-B37C-179F2C766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933825"/>
            <a:ext cx="71437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99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800">
              <a:solidFill>
                <a:srgbClr val="FF99FF"/>
              </a:solidFill>
            </a:endParaRPr>
          </a:p>
        </p:txBody>
      </p:sp>
      <p:sp>
        <p:nvSpPr>
          <p:cNvPr id="22544" name="Text Box 17">
            <a:extLst>
              <a:ext uri="{FF2B5EF4-FFF2-40B4-BE49-F238E27FC236}">
                <a16:creationId xmlns:a16="http://schemas.microsoft.com/office/drawing/2014/main" id="{F8E7F616-283B-4164-9F5B-C0B6117D2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1613" y="3744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E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3" grpId="0" build="p"/>
      <p:bldP spid="162824" grpId="0" build="p"/>
      <p:bldP spid="162828" grpId="0" build="p"/>
      <p:bldP spid="162829" grpId="0"/>
      <p:bldP spid="1628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5">
            <a:extLst>
              <a:ext uri="{FF2B5EF4-FFF2-40B4-BE49-F238E27FC236}">
                <a16:creationId xmlns:a16="http://schemas.microsoft.com/office/drawing/2014/main" id="{509B6E32-F6F5-4927-ACC2-C8B6D2A47D3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94808B5-8B7C-43E0-8454-3975C252838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450" y="2060575"/>
            <a:ext cx="3810000" cy="11525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卯酉圈：过天顶和东西点所做的大圆弧。</a:t>
            </a:r>
          </a:p>
        </p:txBody>
      </p:sp>
      <p:sp>
        <p:nvSpPr>
          <p:cNvPr id="23555" name="Oval 3" descr="starfield">
            <a:extLst>
              <a:ext uri="{FF2B5EF4-FFF2-40B4-BE49-F238E27FC236}">
                <a16:creationId xmlns:a16="http://schemas.microsoft.com/office/drawing/2014/main" id="{76128EC9-D2B9-434D-A70A-91F936ED1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0" y="1570038"/>
            <a:ext cx="4419600" cy="44196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53C1FC2B-93CE-4C22-8BE6-F70799A10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150" y="105251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N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15CA3DFC-94C8-4E51-973B-B13DF3775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775" y="59658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S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74E8ACAB-B9ED-4B05-B203-BEFC6F85F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75" y="3603625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W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C2893CA0-1C29-4606-8041-C518558FCA44}"/>
              </a:ext>
            </a:extLst>
          </p:cNvPr>
          <p:cNvSpPr txBox="1">
            <a:spLocks noChangeArrowheads="1"/>
          </p:cNvSpPr>
          <p:nvPr/>
        </p:nvSpPr>
        <p:spPr bwMode="auto">
          <a:xfrm rot="3160811">
            <a:off x="3533775" y="4822825"/>
            <a:ext cx="1101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solidFill>
                  <a:schemeClr val="accent2"/>
                </a:solidFill>
              </a:rPr>
              <a:t>horizon</a:t>
            </a:r>
          </a:p>
        </p:txBody>
      </p:sp>
      <p:sp>
        <p:nvSpPr>
          <p:cNvPr id="163848" name="Text Box 8">
            <a:extLst>
              <a:ext uri="{FF2B5EF4-FFF2-40B4-BE49-F238E27FC236}">
                <a16:creationId xmlns:a16="http://schemas.microsoft.com/office/drawing/2014/main" id="{E86AF2B5-C1EC-483F-A184-DC94CEE46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575" y="488315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天顶</a:t>
            </a:r>
            <a:endParaRPr lang="zh-CN" altLang="en-US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63849" name="Line 9">
            <a:extLst>
              <a:ext uri="{FF2B5EF4-FFF2-40B4-BE49-F238E27FC236}">
                <a16:creationId xmlns:a16="http://schemas.microsoft.com/office/drawing/2014/main" id="{F2EC5F8C-4706-434B-8D8B-073539658B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76975" y="3908425"/>
            <a:ext cx="1885950" cy="1119188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50" name="Line 10">
            <a:extLst>
              <a:ext uri="{FF2B5EF4-FFF2-40B4-BE49-F238E27FC236}">
                <a16:creationId xmlns:a16="http://schemas.microsoft.com/office/drawing/2014/main" id="{417D4BDF-EC08-4786-977D-7455C0D0A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2708275"/>
            <a:ext cx="1943100" cy="10080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51" name="Line 11">
            <a:extLst>
              <a:ext uri="{FF2B5EF4-FFF2-40B4-BE49-F238E27FC236}">
                <a16:creationId xmlns:a16="http://schemas.microsoft.com/office/drawing/2014/main" id="{82DC7987-5E4E-43FE-9C4F-FB2CDB1E36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3789363"/>
            <a:ext cx="4248150" cy="71437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52" name="Oval 12">
            <a:extLst>
              <a:ext uri="{FF2B5EF4-FFF2-40B4-BE49-F238E27FC236}">
                <a16:creationId xmlns:a16="http://schemas.microsoft.com/office/drawing/2014/main" id="{03098765-1B4E-4214-8772-313A81271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25" y="2765425"/>
            <a:ext cx="76200" cy="76200"/>
          </a:xfrm>
          <a:prstGeom prst="ellipse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3853" name="Text Box 13">
            <a:extLst>
              <a:ext uri="{FF2B5EF4-FFF2-40B4-BE49-F238E27FC236}">
                <a16:creationId xmlns:a16="http://schemas.microsoft.com/office/drawing/2014/main" id="{8035DD5F-1837-4ACC-8417-C28C68416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36449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E</a:t>
            </a:r>
            <a:endParaRPr lang="en-US" altLang="zh-CN" b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66" name="Oval 14">
            <a:extLst>
              <a:ext uri="{FF2B5EF4-FFF2-40B4-BE49-F238E27FC236}">
                <a16:creationId xmlns:a16="http://schemas.microsoft.com/office/drawing/2014/main" id="{62AA471F-6F92-4797-9C09-85E5158C5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789363"/>
            <a:ext cx="71437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99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CN" altLang="en-US" sz="2800">
              <a:solidFill>
                <a:srgbClr val="FF99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8" grpId="0" build="p"/>
      <p:bldP spid="163852" grpId="0" animBg="1"/>
      <p:bldP spid="163853" grpId="0" build="p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4">
            <a:extLst>
              <a:ext uri="{FF2B5EF4-FFF2-40B4-BE49-F238E27FC236}">
                <a16:creationId xmlns:a16="http://schemas.microsoft.com/office/drawing/2014/main" id="{7C9D6473-5886-41FF-A6F3-B434F21EA97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58A50624-C114-4D10-8157-2093188BA2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33350" y="350838"/>
            <a:ext cx="4319588" cy="557212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黄道与黄极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E99345D-0CDE-4CF1-992E-BDEEC990E1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925" y="1268413"/>
            <a:ext cx="4321175" cy="3816350"/>
          </a:xfrm>
        </p:spPr>
        <p:txBody>
          <a:bodyPr/>
          <a:lstStyle/>
          <a:p>
            <a:pPr>
              <a:lnSpc>
                <a:spcPct val="115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黄道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：过天球中心做一与地球公转轨道平面平行的平面为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黄道面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，与天球相交的大圆为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黄道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lnSpc>
                <a:spcPct val="115000"/>
              </a:lnSpc>
              <a:buFontTx/>
              <a:buNone/>
            </a:pPr>
            <a:endParaRPr lang="zh-CN" altLang="en-US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5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黄极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：黄道所对应的两个极点。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E814B86-A9C6-4F06-B8C1-A0C2127C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1565275"/>
            <a:ext cx="4740275" cy="4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9" name="Rectangle 5">
            <a:extLst>
              <a:ext uri="{FF2B5EF4-FFF2-40B4-BE49-F238E27FC236}">
                <a16:creationId xmlns:a16="http://schemas.microsoft.com/office/drawing/2014/main" id="{8213908E-C593-441C-8F2C-8D47EB134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5022850"/>
            <a:ext cx="3887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黄赤交角：黄道与赤道的交角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ε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23°.5</a:t>
            </a:r>
          </a:p>
        </p:txBody>
      </p:sp>
      <p:sp>
        <p:nvSpPr>
          <p:cNvPr id="164870" name="Line 6">
            <a:extLst>
              <a:ext uri="{FF2B5EF4-FFF2-40B4-BE49-F238E27FC236}">
                <a16:creationId xmlns:a16="http://schemas.microsoft.com/office/drawing/2014/main" id="{26502FD8-E8BB-4B79-9B4F-48FE3CEB05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3813" y="4360863"/>
            <a:ext cx="2879725" cy="936625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4871" name="Rectangle 7">
            <a:extLst>
              <a:ext uri="{FF2B5EF4-FFF2-40B4-BE49-F238E27FC236}">
                <a16:creationId xmlns:a16="http://schemas.microsoft.com/office/drawing/2014/main" id="{91A2E7D2-2598-469F-83E3-7E0D2E56D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775" y="4041775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800" b="1">
                <a:solidFill>
                  <a:schemeClr val="accent2"/>
                </a:solidFill>
              </a:rPr>
              <a:t>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9" grpId="0"/>
      <p:bldP spid="1648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4">
            <a:extLst>
              <a:ext uri="{FF2B5EF4-FFF2-40B4-BE49-F238E27FC236}">
                <a16:creationId xmlns:a16="http://schemas.microsoft.com/office/drawing/2014/main" id="{9F11EF47-2D2A-4D4C-AC60-45F9AED6F80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CED3D022-CB38-40D7-8325-2AD14ECF36C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87338" y="461963"/>
            <a:ext cx="2376487" cy="4321175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>
                <a:solidFill>
                  <a:srgbClr val="FFFF99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二分点：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黄道与天赤道的两个交点。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春分点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升交点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秋分点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降交点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pic>
        <p:nvPicPr>
          <p:cNvPr id="25603" name="Picture 4" descr="seasons-1">
            <a:extLst>
              <a:ext uri="{FF2B5EF4-FFF2-40B4-BE49-F238E27FC236}">
                <a16:creationId xmlns:a16="http://schemas.microsoft.com/office/drawing/2014/main" id="{7244D305-31F7-4F1C-9066-E52585ADB0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8125" y="544513"/>
            <a:ext cx="5926138" cy="4603750"/>
          </a:xfrm>
        </p:spPr>
      </p:pic>
      <p:sp>
        <p:nvSpPr>
          <p:cNvPr id="25604" name="Rectangle 5">
            <a:extLst>
              <a:ext uri="{FF2B5EF4-FFF2-40B4-BE49-F238E27FC236}">
                <a16:creationId xmlns:a16="http://schemas.microsoft.com/office/drawing/2014/main" id="{6BCC7433-A7AB-4EEC-981E-76FA8347C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4630738"/>
            <a:ext cx="7837487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二至点：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黄道上与二分点相距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90°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的另两个点：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夏至点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天赤道以北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；冬至点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天赤道以南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id="{5BAFCFE8-001A-4143-B2FC-A0BF904F0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513" y="3813175"/>
            <a:ext cx="1223962" cy="457200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FF99FF"/>
                </a:solidFill>
              </a:rPr>
              <a:t>春分点</a:t>
            </a:r>
          </a:p>
        </p:txBody>
      </p:sp>
      <p:sp>
        <p:nvSpPr>
          <p:cNvPr id="25606" name="Text Box 7">
            <a:extLst>
              <a:ext uri="{FF2B5EF4-FFF2-40B4-BE49-F238E27FC236}">
                <a16:creationId xmlns:a16="http://schemas.microsoft.com/office/drawing/2014/main" id="{99865A71-D324-41C8-B751-1B785FBAE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75" y="1512888"/>
            <a:ext cx="1223963" cy="457200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FF99FF"/>
                </a:solidFill>
              </a:rPr>
              <a:t>秋分点</a:t>
            </a:r>
          </a:p>
        </p:txBody>
      </p:sp>
      <p:sp>
        <p:nvSpPr>
          <p:cNvPr id="25607" name="Text Box 9">
            <a:extLst>
              <a:ext uri="{FF2B5EF4-FFF2-40B4-BE49-F238E27FC236}">
                <a16:creationId xmlns:a16="http://schemas.microsoft.com/office/drawing/2014/main" id="{EDC443FF-163C-48B7-82B9-CC8F38F93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3268663"/>
            <a:ext cx="1223963" cy="457200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00FFFF"/>
                </a:solidFill>
              </a:rPr>
              <a:t>冬至点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F4F13063-F4BA-4503-9B7B-E82BB13D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5800" y="2143125"/>
            <a:ext cx="1223963" cy="457200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rgbClr val="FF3300"/>
                </a:solidFill>
              </a:rPr>
              <a:t>夏至点</a:t>
            </a:r>
          </a:p>
        </p:txBody>
      </p:sp>
      <p:sp>
        <p:nvSpPr>
          <p:cNvPr id="25609" name="Text Box 10">
            <a:extLst>
              <a:ext uri="{FF2B5EF4-FFF2-40B4-BE49-F238E27FC236}">
                <a16:creationId xmlns:a16="http://schemas.microsoft.com/office/drawing/2014/main" id="{DBF1C3AF-31CD-4E02-A185-DE97627CA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6513" y="636588"/>
            <a:ext cx="1728787" cy="457200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b="1">
                <a:solidFill>
                  <a:schemeClr val="bg1"/>
                </a:solidFill>
              </a:rPr>
              <a:t>北天极</a:t>
            </a:r>
          </a:p>
        </p:txBody>
      </p:sp>
      <p:sp>
        <p:nvSpPr>
          <p:cNvPr id="25610" name="Text Box 11">
            <a:extLst>
              <a:ext uri="{FF2B5EF4-FFF2-40B4-BE49-F238E27FC236}">
                <a16:creationId xmlns:a16="http://schemas.microsoft.com/office/drawing/2014/main" id="{E888600C-03F0-4FAE-8CF4-B88EFFDE19C3}"/>
              </a:ext>
            </a:extLst>
          </p:cNvPr>
          <p:cNvSpPr txBox="1">
            <a:spLocks noChangeArrowheads="1"/>
          </p:cNvSpPr>
          <p:nvPr/>
        </p:nvSpPr>
        <p:spPr bwMode="auto">
          <a:xfrm rot="824573">
            <a:off x="4500563" y="3789363"/>
            <a:ext cx="863600" cy="396875"/>
          </a:xfrm>
          <a:prstGeom prst="rect">
            <a:avLst/>
          </a:prstGeom>
          <a:solidFill>
            <a:srgbClr val="0000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000">
                <a:solidFill>
                  <a:schemeClr val="bg1"/>
                </a:solidFill>
              </a:rPr>
              <a:t>黄道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>
            <a:extLst>
              <a:ext uri="{FF2B5EF4-FFF2-40B4-BE49-F238E27FC236}">
                <a16:creationId xmlns:a16="http://schemas.microsoft.com/office/drawing/2014/main" id="{2A8BF408-AA85-4FBC-869A-D25FE3380E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zh-CN" altLang="zh-CN" b="1"/>
              <a:t>预备知识：球面三角基础</a:t>
            </a:r>
          </a:p>
          <a:p>
            <a:pPr marL="0" indent="0">
              <a:buFontTx/>
              <a:buNone/>
            </a:pPr>
            <a:r>
              <a:rPr lang="en-US" altLang="zh-CN" b="1"/>
              <a:t>1.</a:t>
            </a:r>
            <a:r>
              <a:rPr lang="zh-CN" altLang="en-US" b="1"/>
              <a:t>天球</a:t>
            </a:r>
          </a:p>
          <a:p>
            <a:pPr marL="0" indent="0">
              <a:buFontTx/>
              <a:buNone/>
            </a:pPr>
            <a:r>
              <a:rPr lang="en-US" altLang="zh-CN" b="1"/>
              <a:t>2.</a:t>
            </a:r>
            <a:r>
              <a:rPr lang="zh-CN" altLang="en-US" b="1"/>
              <a:t>天球上的基本点圈</a:t>
            </a:r>
          </a:p>
          <a:p>
            <a:pPr marL="0" indent="0">
              <a:buFontTx/>
              <a:buNone/>
            </a:pPr>
            <a:r>
              <a:rPr lang="en-US" altLang="zh-CN" b="1"/>
              <a:t>3.</a:t>
            </a:r>
            <a:r>
              <a:rPr lang="zh-CN" altLang="en-US" b="1">
                <a:sym typeface="Arial" panose="020B0604020202020204" pitchFamily="34" charset="0"/>
              </a:rPr>
              <a:t>天球坐标系</a:t>
            </a:r>
          </a:p>
          <a:p>
            <a:pPr marL="0" indent="0">
              <a:buFontTx/>
              <a:buNone/>
            </a:pPr>
            <a:r>
              <a:rPr lang="en-US" altLang="zh-CN" b="1">
                <a:sym typeface="Arial" panose="020B0604020202020204" pitchFamily="34" charset="0"/>
              </a:rPr>
              <a:t>4.</a:t>
            </a:r>
            <a:r>
              <a:rPr lang="zh-CN" altLang="en-US" b="1">
                <a:sym typeface="Arial" panose="020B0604020202020204" pitchFamily="34" charset="0"/>
              </a:rPr>
              <a:t>天体的周日视运动</a:t>
            </a:r>
          </a:p>
          <a:p>
            <a:pPr marL="0" indent="0">
              <a:buFontTx/>
              <a:buNone/>
            </a:pPr>
            <a:r>
              <a:rPr lang="en-US" altLang="zh-CN" b="1">
                <a:sym typeface="Arial" panose="020B0604020202020204" pitchFamily="34" charset="0"/>
              </a:rPr>
              <a:t>5.</a:t>
            </a:r>
            <a:r>
              <a:rPr lang="zh-CN" altLang="en-US" b="1">
                <a:sym typeface="Arial" panose="020B0604020202020204" pitchFamily="34" charset="0"/>
              </a:rPr>
              <a:t>天体的周年视运动</a:t>
            </a:r>
          </a:p>
          <a:p>
            <a:pPr marL="0" indent="0">
              <a:buFontTx/>
              <a:buNone/>
            </a:pPr>
            <a:r>
              <a:rPr lang="zh-CN" altLang="en-US" b="1">
                <a:sym typeface="Arial" panose="020B0604020202020204" pitchFamily="34" charset="0"/>
              </a:rPr>
              <a:t>练习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5">
            <a:extLst>
              <a:ext uri="{FF2B5EF4-FFF2-40B4-BE49-F238E27FC236}">
                <a16:creationId xmlns:a16="http://schemas.microsoft.com/office/drawing/2014/main" id="{34BA3C83-8C93-4E2A-848D-7E7789B3DDC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C46E137-9CC2-4021-A272-3686FAA76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4090988" cy="914400"/>
          </a:xfrm>
        </p:spPr>
        <p:txBody>
          <a:bodyPr/>
          <a:lstStyle/>
          <a:p>
            <a:r>
              <a:rPr lang="en-US" altLang="zh-CN" sz="3600" b="1">
                <a:solidFill>
                  <a:schemeClr val="accent2"/>
                </a:solidFill>
                <a:latin typeface="宋体" panose="02010600030101010101" pitchFamily="2" charset="-122"/>
              </a:rPr>
              <a:t>§2.3  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</a:rPr>
              <a:t>天球坐标系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F739F2F-7DAB-41E5-AE88-1F6F0A35781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22275" y="860425"/>
            <a:ext cx="4400550" cy="55165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一、地平坐标系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基本点：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天顶 天底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基本圈：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真地平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原点：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南点 北点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地平高度 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h: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由真地平沿过天体的地平经圈向天顶、天底量度 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ea typeface="楷体_GB2312" pitchFamily="49" charset="-122"/>
              </a:rPr>
              <a:t>—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±90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（天顶距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Z): Z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90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方位角 </a:t>
            </a:r>
            <a:r>
              <a:rPr lang="en-US" altLang="zh-CN" sz="2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A:</a:t>
            </a:r>
            <a:r>
              <a:rPr lang="en-US" altLang="zh-CN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由南点或北点沿真地平顺时针度量到过天体的地平经圈  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360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pic>
        <p:nvPicPr>
          <p:cNvPr id="26628" name="Picture 5" descr="地平坐标">
            <a:extLst>
              <a:ext uri="{FF2B5EF4-FFF2-40B4-BE49-F238E27FC236}">
                <a16:creationId xmlns:a16="http://schemas.microsoft.com/office/drawing/2014/main" id="{FCF788A0-1595-46E3-978E-50858374626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1863" y="1308100"/>
            <a:ext cx="4260850" cy="474821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>
            <a:extLst>
              <a:ext uri="{FF2B5EF4-FFF2-40B4-BE49-F238E27FC236}">
                <a16:creationId xmlns:a16="http://schemas.microsoft.com/office/drawing/2014/main" id="{70095F7A-B905-4170-9BA2-5CBDC979697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06CD3911-1BD9-4608-9269-113A87748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76275"/>
          </a:xfrm>
        </p:spPr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</a:rPr>
              <a:t>天体的方位与高度</a:t>
            </a:r>
          </a:p>
        </p:txBody>
      </p:sp>
      <p:graphicFrame>
        <p:nvGraphicFramePr>
          <p:cNvPr id="27651" name="Object 3">
            <a:extLst>
              <a:ext uri="{FF2B5EF4-FFF2-40B4-BE49-F238E27FC236}">
                <a16:creationId xmlns:a16="http://schemas.microsoft.com/office/drawing/2014/main" id="{16C919FE-2374-4741-A7F0-8C2F7CF602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6250" y="954088"/>
          <a:ext cx="8388350" cy="520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BMP 图像" r:id="rId3" imgW="2457143" imgH="1523810" progId="Paint.Picture">
                  <p:embed/>
                </p:oleObj>
              </mc:Choice>
              <mc:Fallback>
                <p:oleObj name="BMP 图像" r:id="rId3" imgW="2457143" imgH="1523810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954088"/>
                        <a:ext cx="8388350" cy="520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4">
            <a:extLst>
              <a:ext uri="{FF2B5EF4-FFF2-40B4-BE49-F238E27FC236}">
                <a16:creationId xmlns:a16="http://schemas.microsoft.com/office/drawing/2014/main" id="{67AA38D9-09D7-4C8E-BB16-316044EF8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8" y="5172075"/>
            <a:ext cx="2544762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>
                <a:solidFill>
                  <a:schemeClr val="accent2"/>
                </a:solidFill>
              </a:rPr>
              <a:t>天体地平高度</a:t>
            </a:r>
            <a:r>
              <a:rPr lang="en-US" altLang="zh-CN" sz="2800" b="1" i="1">
                <a:solidFill>
                  <a:schemeClr val="accent2"/>
                </a:solidFill>
              </a:rPr>
              <a:t>h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52D67564-B78A-456D-B508-09241E22A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5097463"/>
            <a:ext cx="2227262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>
                <a:solidFill>
                  <a:schemeClr val="accent2"/>
                </a:solidFill>
              </a:rPr>
              <a:t>天体方位角</a:t>
            </a:r>
            <a:r>
              <a:rPr lang="en-US" altLang="zh-CN" sz="2800" b="1" i="1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66918" name="Freeform 6">
            <a:extLst>
              <a:ext uri="{FF2B5EF4-FFF2-40B4-BE49-F238E27FC236}">
                <a16:creationId xmlns:a16="http://schemas.microsoft.com/office/drawing/2014/main" id="{23F2BECF-8FE0-4DF1-A7FE-40EB710D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3976688"/>
            <a:ext cx="2665413" cy="792162"/>
          </a:xfrm>
          <a:custGeom>
            <a:avLst/>
            <a:gdLst>
              <a:gd name="T0" fmla="*/ 106 w 3251"/>
              <a:gd name="T1" fmla="*/ 733 h 960"/>
              <a:gd name="T2" fmla="*/ 15 w 3251"/>
              <a:gd name="T3" fmla="*/ 597 h 960"/>
              <a:gd name="T4" fmla="*/ 15 w 3251"/>
              <a:gd name="T5" fmla="*/ 416 h 960"/>
              <a:gd name="T6" fmla="*/ 106 w 3251"/>
              <a:gd name="T7" fmla="*/ 325 h 960"/>
              <a:gd name="T8" fmla="*/ 378 w 3251"/>
              <a:gd name="T9" fmla="*/ 189 h 960"/>
              <a:gd name="T10" fmla="*/ 786 w 3251"/>
              <a:gd name="T11" fmla="*/ 53 h 960"/>
              <a:gd name="T12" fmla="*/ 1104 w 3251"/>
              <a:gd name="T13" fmla="*/ 8 h 960"/>
              <a:gd name="T14" fmla="*/ 1376 w 3251"/>
              <a:gd name="T15" fmla="*/ 8 h 960"/>
              <a:gd name="T16" fmla="*/ 1648 w 3251"/>
              <a:gd name="T17" fmla="*/ 8 h 960"/>
              <a:gd name="T18" fmla="*/ 1920 w 3251"/>
              <a:gd name="T19" fmla="*/ 8 h 960"/>
              <a:gd name="T20" fmla="*/ 2102 w 3251"/>
              <a:gd name="T21" fmla="*/ 8 h 960"/>
              <a:gd name="T22" fmla="*/ 2328 w 3251"/>
              <a:gd name="T23" fmla="*/ 53 h 960"/>
              <a:gd name="T24" fmla="*/ 2510 w 3251"/>
              <a:gd name="T25" fmla="*/ 53 h 960"/>
              <a:gd name="T26" fmla="*/ 2646 w 3251"/>
              <a:gd name="T27" fmla="*/ 98 h 960"/>
              <a:gd name="T28" fmla="*/ 2873 w 3251"/>
              <a:gd name="T29" fmla="*/ 189 h 960"/>
              <a:gd name="T30" fmla="*/ 2963 w 3251"/>
              <a:gd name="T31" fmla="*/ 234 h 960"/>
              <a:gd name="T32" fmla="*/ 3054 w 3251"/>
              <a:gd name="T33" fmla="*/ 280 h 960"/>
              <a:gd name="T34" fmla="*/ 3145 w 3251"/>
              <a:gd name="T35" fmla="*/ 325 h 960"/>
              <a:gd name="T36" fmla="*/ 3236 w 3251"/>
              <a:gd name="T37" fmla="*/ 416 h 960"/>
              <a:gd name="T38" fmla="*/ 3236 w 3251"/>
              <a:gd name="T39" fmla="*/ 461 h 960"/>
              <a:gd name="T40" fmla="*/ 3236 w 3251"/>
              <a:gd name="T41" fmla="*/ 552 h 960"/>
              <a:gd name="T42" fmla="*/ 3190 w 3251"/>
              <a:gd name="T43" fmla="*/ 597 h 960"/>
              <a:gd name="T44" fmla="*/ 3190 w 3251"/>
              <a:gd name="T45" fmla="*/ 688 h 960"/>
              <a:gd name="T46" fmla="*/ 3145 w 3251"/>
              <a:gd name="T47" fmla="*/ 688 h 960"/>
              <a:gd name="T48" fmla="*/ 3099 w 3251"/>
              <a:gd name="T49" fmla="*/ 733 h 960"/>
              <a:gd name="T50" fmla="*/ 3009 w 3251"/>
              <a:gd name="T51" fmla="*/ 824 h 960"/>
              <a:gd name="T52" fmla="*/ 2963 w 3251"/>
              <a:gd name="T53" fmla="*/ 869 h 960"/>
              <a:gd name="T54" fmla="*/ 2782 w 3251"/>
              <a:gd name="T55" fmla="*/ 915 h 960"/>
              <a:gd name="T56" fmla="*/ 2646 w 3251"/>
              <a:gd name="T5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251" h="960">
                <a:moveTo>
                  <a:pt x="106" y="733"/>
                </a:moveTo>
                <a:cubicBezTo>
                  <a:pt x="68" y="691"/>
                  <a:pt x="30" y="650"/>
                  <a:pt x="15" y="597"/>
                </a:cubicBezTo>
                <a:cubicBezTo>
                  <a:pt x="0" y="544"/>
                  <a:pt x="0" y="461"/>
                  <a:pt x="15" y="416"/>
                </a:cubicBezTo>
                <a:cubicBezTo>
                  <a:pt x="30" y="371"/>
                  <a:pt x="46" y="363"/>
                  <a:pt x="106" y="325"/>
                </a:cubicBezTo>
                <a:cubicBezTo>
                  <a:pt x="166" y="287"/>
                  <a:pt x="265" y="234"/>
                  <a:pt x="378" y="189"/>
                </a:cubicBezTo>
                <a:cubicBezTo>
                  <a:pt x="491" y="144"/>
                  <a:pt x="665" y="83"/>
                  <a:pt x="786" y="53"/>
                </a:cubicBezTo>
                <a:cubicBezTo>
                  <a:pt x="907" y="23"/>
                  <a:pt x="1006" y="15"/>
                  <a:pt x="1104" y="8"/>
                </a:cubicBezTo>
                <a:cubicBezTo>
                  <a:pt x="1202" y="1"/>
                  <a:pt x="1285" y="8"/>
                  <a:pt x="1376" y="8"/>
                </a:cubicBezTo>
                <a:cubicBezTo>
                  <a:pt x="1467" y="8"/>
                  <a:pt x="1557" y="8"/>
                  <a:pt x="1648" y="8"/>
                </a:cubicBezTo>
                <a:cubicBezTo>
                  <a:pt x="1739" y="8"/>
                  <a:pt x="1844" y="8"/>
                  <a:pt x="1920" y="8"/>
                </a:cubicBezTo>
                <a:cubicBezTo>
                  <a:pt x="1996" y="8"/>
                  <a:pt x="2034" y="0"/>
                  <a:pt x="2102" y="8"/>
                </a:cubicBezTo>
                <a:cubicBezTo>
                  <a:pt x="2170" y="16"/>
                  <a:pt x="2260" y="46"/>
                  <a:pt x="2328" y="53"/>
                </a:cubicBezTo>
                <a:cubicBezTo>
                  <a:pt x="2396" y="60"/>
                  <a:pt x="2457" y="46"/>
                  <a:pt x="2510" y="53"/>
                </a:cubicBezTo>
                <a:cubicBezTo>
                  <a:pt x="2563" y="60"/>
                  <a:pt x="2586" y="75"/>
                  <a:pt x="2646" y="98"/>
                </a:cubicBezTo>
                <a:cubicBezTo>
                  <a:pt x="2706" y="121"/>
                  <a:pt x="2820" y="166"/>
                  <a:pt x="2873" y="189"/>
                </a:cubicBezTo>
                <a:cubicBezTo>
                  <a:pt x="2926" y="212"/>
                  <a:pt x="2933" y="219"/>
                  <a:pt x="2963" y="234"/>
                </a:cubicBezTo>
                <a:cubicBezTo>
                  <a:pt x="2993" y="249"/>
                  <a:pt x="3024" y="265"/>
                  <a:pt x="3054" y="280"/>
                </a:cubicBezTo>
                <a:cubicBezTo>
                  <a:pt x="3084" y="295"/>
                  <a:pt x="3115" y="302"/>
                  <a:pt x="3145" y="325"/>
                </a:cubicBezTo>
                <a:cubicBezTo>
                  <a:pt x="3175" y="348"/>
                  <a:pt x="3221" y="393"/>
                  <a:pt x="3236" y="416"/>
                </a:cubicBezTo>
                <a:cubicBezTo>
                  <a:pt x="3251" y="439"/>
                  <a:pt x="3236" y="438"/>
                  <a:pt x="3236" y="461"/>
                </a:cubicBezTo>
                <a:cubicBezTo>
                  <a:pt x="3236" y="484"/>
                  <a:pt x="3244" y="529"/>
                  <a:pt x="3236" y="552"/>
                </a:cubicBezTo>
                <a:cubicBezTo>
                  <a:pt x="3228" y="575"/>
                  <a:pt x="3198" y="574"/>
                  <a:pt x="3190" y="597"/>
                </a:cubicBezTo>
                <a:cubicBezTo>
                  <a:pt x="3182" y="620"/>
                  <a:pt x="3197" y="673"/>
                  <a:pt x="3190" y="688"/>
                </a:cubicBezTo>
                <a:cubicBezTo>
                  <a:pt x="3183" y="703"/>
                  <a:pt x="3160" y="681"/>
                  <a:pt x="3145" y="688"/>
                </a:cubicBezTo>
                <a:cubicBezTo>
                  <a:pt x="3130" y="695"/>
                  <a:pt x="3122" y="710"/>
                  <a:pt x="3099" y="733"/>
                </a:cubicBezTo>
                <a:cubicBezTo>
                  <a:pt x="3076" y="756"/>
                  <a:pt x="3032" y="801"/>
                  <a:pt x="3009" y="824"/>
                </a:cubicBezTo>
                <a:cubicBezTo>
                  <a:pt x="2986" y="847"/>
                  <a:pt x="3001" y="854"/>
                  <a:pt x="2963" y="869"/>
                </a:cubicBezTo>
                <a:cubicBezTo>
                  <a:pt x="2925" y="884"/>
                  <a:pt x="2835" y="900"/>
                  <a:pt x="2782" y="915"/>
                </a:cubicBezTo>
                <a:cubicBezTo>
                  <a:pt x="2729" y="930"/>
                  <a:pt x="2669" y="953"/>
                  <a:pt x="2646" y="960"/>
                </a:cubicBez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919" name="Freeform 7">
            <a:extLst>
              <a:ext uri="{FF2B5EF4-FFF2-40B4-BE49-F238E27FC236}">
                <a16:creationId xmlns:a16="http://schemas.microsoft.com/office/drawing/2014/main" id="{9BF4F4BD-421C-463F-814A-03562B90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4565650"/>
            <a:ext cx="504825" cy="215900"/>
          </a:xfrm>
          <a:custGeom>
            <a:avLst/>
            <a:gdLst>
              <a:gd name="T0" fmla="*/ 544 w 544"/>
              <a:gd name="T1" fmla="*/ 227 h 227"/>
              <a:gd name="T2" fmla="*/ 181 w 544"/>
              <a:gd name="T3" fmla="*/ 91 h 227"/>
              <a:gd name="T4" fmla="*/ 0 w 544"/>
              <a:gd name="T5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4" h="227">
                <a:moveTo>
                  <a:pt x="544" y="227"/>
                </a:moveTo>
                <a:cubicBezTo>
                  <a:pt x="408" y="178"/>
                  <a:pt x="272" y="129"/>
                  <a:pt x="181" y="91"/>
                </a:cubicBezTo>
                <a:cubicBezTo>
                  <a:pt x="90" y="53"/>
                  <a:pt x="30" y="15"/>
                  <a:pt x="0" y="0"/>
                </a:cubicBez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66920" name="Freeform 8">
            <a:extLst>
              <a:ext uri="{FF2B5EF4-FFF2-40B4-BE49-F238E27FC236}">
                <a16:creationId xmlns:a16="http://schemas.microsoft.com/office/drawing/2014/main" id="{B89EE845-0024-4386-BF59-89D3A8E89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238" y="3798888"/>
            <a:ext cx="288925" cy="1368425"/>
          </a:xfrm>
          <a:custGeom>
            <a:avLst/>
            <a:gdLst>
              <a:gd name="T0" fmla="*/ 182 w 182"/>
              <a:gd name="T1" fmla="*/ 862 h 862"/>
              <a:gd name="T2" fmla="*/ 136 w 182"/>
              <a:gd name="T3" fmla="*/ 590 h 862"/>
              <a:gd name="T4" fmla="*/ 136 w 182"/>
              <a:gd name="T5" fmla="*/ 453 h 862"/>
              <a:gd name="T6" fmla="*/ 91 w 182"/>
              <a:gd name="T7" fmla="*/ 272 h 862"/>
              <a:gd name="T8" fmla="*/ 46 w 182"/>
              <a:gd name="T9" fmla="*/ 181 h 862"/>
              <a:gd name="T10" fmla="*/ 0 w 182"/>
              <a:gd name="T11" fmla="*/ 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" h="862">
                <a:moveTo>
                  <a:pt x="182" y="862"/>
                </a:moveTo>
                <a:cubicBezTo>
                  <a:pt x="163" y="760"/>
                  <a:pt x="144" y="658"/>
                  <a:pt x="136" y="590"/>
                </a:cubicBezTo>
                <a:cubicBezTo>
                  <a:pt x="128" y="522"/>
                  <a:pt x="143" y="506"/>
                  <a:pt x="136" y="453"/>
                </a:cubicBezTo>
                <a:cubicBezTo>
                  <a:pt x="129" y="400"/>
                  <a:pt x="106" y="317"/>
                  <a:pt x="91" y="272"/>
                </a:cubicBezTo>
                <a:cubicBezTo>
                  <a:pt x="76" y="227"/>
                  <a:pt x="61" y="226"/>
                  <a:pt x="46" y="181"/>
                </a:cubicBezTo>
                <a:cubicBezTo>
                  <a:pt x="31" y="136"/>
                  <a:pt x="8" y="30"/>
                  <a:pt x="0" y="0"/>
                </a:cubicBezTo>
              </a:path>
            </a:pathLst>
          </a:cu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>
            <a:extLst>
              <a:ext uri="{FF2B5EF4-FFF2-40B4-BE49-F238E27FC236}">
                <a16:creationId xmlns:a16="http://schemas.microsoft.com/office/drawing/2014/main" id="{7F612AA9-06D7-4C42-9CED-9D33A4F8F5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3B5D675E-4D4E-43D8-B915-D7128D18A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765175"/>
            <a:ext cx="82804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b="1">
                <a:solidFill>
                  <a:schemeClr val="bg1"/>
                </a:solidFill>
              </a:rPr>
              <a:t>  </a:t>
            </a:r>
            <a:r>
              <a:rPr lang="zh-CN" altLang="en-US" sz="3600" b="1">
                <a:solidFill>
                  <a:schemeClr val="accent2"/>
                </a:solidFill>
                <a:ea typeface="楷体_GB2312" pitchFamily="49" charset="-122"/>
              </a:rPr>
              <a:t>地平坐标是一个简单的坐标系，但它依赖于观测者所在的地面位置，位置不同，地平线也不一样，天顶也不一样，天体的地平坐标就会改变，地平坐标具有强烈的“</a:t>
            </a:r>
            <a:r>
              <a:rPr lang="zh-CN" altLang="en-US" sz="3600" b="1">
                <a:solidFill>
                  <a:srgbClr val="FF0000"/>
                </a:solidFill>
                <a:ea typeface="楷体_GB2312" pitchFamily="49" charset="-122"/>
              </a:rPr>
              <a:t>地方性</a:t>
            </a:r>
            <a:r>
              <a:rPr lang="zh-CN" altLang="en-US" sz="3600" b="1">
                <a:solidFill>
                  <a:schemeClr val="accent2"/>
                </a:solidFill>
              </a:rPr>
              <a:t>”。</a:t>
            </a:r>
          </a:p>
        </p:txBody>
      </p:sp>
      <p:sp>
        <p:nvSpPr>
          <p:cNvPr id="167939" name="Text Box 3">
            <a:extLst>
              <a:ext uri="{FF2B5EF4-FFF2-40B4-BE49-F238E27FC236}">
                <a16:creationId xmlns:a16="http://schemas.microsoft.com/office/drawing/2014/main" id="{6F97E3FA-CC1E-4335-A2CE-0145822A0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170363"/>
            <a:ext cx="836136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b="1">
                <a:solidFill>
                  <a:srgbClr val="FFFF99"/>
                </a:solidFill>
              </a:rPr>
              <a:t>  </a:t>
            </a:r>
            <a:r>
              <a:rPr lang="zh-CN" altLang="en-US" sz="3600" b="1">
                <a:solidFill>
                  <a:schemeClr val="accent2"/>
                </a:solidFill>
                <a:ea typeface="楷体_GB2312" pitchFamily="49" charset="-122"/>
              </a:rPr>
              <a:t>我们可以使用天球的概念，来建立另一种天球坐标系，这种坐标系不依赖于观测者所在的地面位置。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4">
            <a:extLst>
              <a:ext uri="{FF2B5EF4-FFF2-40B4-BE49-F238E27FC236}">
                <a16:creationId xmlns:a16="http://schemas.microsoft.com/office/drawing/2014/main" id="{D40CC892-3560-486C-8124-61CCD6049D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5649F29E-6D06-4BBA-9894-2ECB4DED99D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363538"/>
            <a:ext cx="6653213" cy="53990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二、</a:t>
            </a:r>
            <a:r>
              <a:rPr lang="zh-CN" altLang="en-US" b="1">
                <a:solidFill>
                  <a:schemeClr val="accent2"/>
                </a:solidFill>
                <a:latin typeface="华文行楷" panose="02010800040101010101" pitchFamily="2" charset="-122"/>
                <a:ea typeface="楷体_GB2312" pitchFamily="49" charset="-122"/>
              </a:rPr>
              <a:t>时角坐标系（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rPr>
              <a:t>第一赤道坐标系）</a:t>
            </a:r>
            <a:endParaRPr lang="zh-CN" altLang="en-US" b="1">
              <a:solidFill>
                <a:schemeClr val="accent2"/>
              </a:solidFill>
              <a:latin typeface="华文行楷" panose="02010800040101010101" pitchFamily="2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天极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基本圈：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天赤道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子午圈与天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赤道南边的交点。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赤纬 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δ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由天赤道沿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过天体的赤经圈向两极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方向度量 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-±90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时角 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由原点沿天赤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道顺时针量至天体所在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赤经圈 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24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pic>
        <p:nvPicPr>
          <p:cNvPr id="30723" name="Picture 6">
            <a:extLst>
              <a:ext uri="{FF2B5EF4-FFF2-40B4-BE49-F238E27FC236}">
                <a16:creationId xmlns:a16="http://schemas.microsoft.com/office/drawing/2014/main" id="{5AACD302-4488-421B-99AA-692F22D9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531938"/>
            <a:ext cx="4579937" cy="4392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5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5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5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5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5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>
            <a:extLst>
              <a:ext uri="{FF2B5EF4-FFF2-40B4-BE49-F238E27FC236}">
                <a16:creationId xmlns:a16="http://schemas.microsoft.com/office/drawing/2014/main" id="{B419D87F-4C4E-4D10-8DD8-C0E8CC44B5C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A13D4436-5E45-4E9A-BAEF-AC7A95C8B7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2420938"/>
            <a:ext cx="8353425" cy="2525712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b="1">
                <a:solidFill>
                  <a:srgbClr val="FFFF00"/>
                </a:solidFill>
              </a:rPr>
              <a:t>   </a:t>
            </a: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赤纬</a:t>
            </a:r>
            <a:r>
              <a:rPr lang="zh-CN" altLang="en-US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用度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分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秒来测量，位于天赤道的上下两面，上为正，下为负。例如，靠近北天极的恒星，其赤纬接近 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+90°,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而靠近南天极的恒星，其赤纬接近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- 90°.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4E267013-CB5A-4BEF-B88A-718EE5265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351837" cy="1804988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rgbClr val="FFFF00"/>
                </a:solidFill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时角</a:t>
            </a:r>
            <a:r>
              <a:rPr lang="zh-CN" altLang="en-US" sz="32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用小时、分和秒来度量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因为恒星两次出现在天空中同一位置的时间间隔大概需一天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(24h)</a:t>
            </a:r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757F4208-F123-481D-9E74-1A99A0F22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5133975"/>
            <a:ext cx="79835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3600" b="1">
                <a:solidFill>
                  <a:schemeClr val="accent2"/>
                </a:solidFill>
                <a:ea typeface="楷体_GB2312" pitchFamily="49" charset="-122"/>
              </a:rPr>
              <a:t>天体的时角坐标与观测位置有关系吗？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1">
            <a:extLst>
              <a:ext uri="{FF2B5EF4-FFF2-40B4-BE49-F238E27FC236}">
                <a16:creationId xmlns:a16="http://schemas.microsoft.com/office/drawing/2014/main" id="{90B25997-0DA7-4313-80C9-53882BAF8A6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pic>
        <p:nvPicPr>
          <p:cNvPr id="32770" name="Picture 2" descr="Click to enlarge it">
            <a:extLst>
              <a:ext uri="{FF2B5EF4-FFF2-40B4-BE49-F238E27FC236}">
                <a16:creationId xmlns:a16="http://schemas.microsoft.com/office/drawing/2014/main" id="{DB637080-83CC-45D6-88A2-B241DBE2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1592263"/>
            <a:ext cx="6186487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ED3B47AC-381F-4BF2-A350-DFDCB47B4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450850"/>
            <a:ext cx="45497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在北半球，当地的地理纬度等于北极星的高度</a:t>
            </a:r>
          </a:p>
        </p:txBody>
      </p:sp>
      <p:sp>
        <p:nvSpPr>
          <p:cNvPr id="32772" name="Text Box 5">
            <a:extLst>
              <a:ext uri="{FF2B5EF4-FFF2-40B4-BE49-F238E27FC236}">
                <a16:creationId xmlns:a16="http://schemas.microsoft.com/office/drawing/2014/main" id="{C7BD4C48-D116-4406-9F68-760EAF024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928688"/>
            <a:ext cx="2200275" cy="36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长春地区地理纬度</a:t>
            </a:r>
          </a:p>
          <a:p>
            <a:pPr eaLnBrk="0" hangingPunct="0">
              <a:lnSpc>
                <a:spcPct val="120000"/>
              </a:lnSpc>
            </a:pPr>
            <a:r>
              <a:rPr lang="en-US" altLang="zh-CN" sz="2800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φ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≈44°</a:t>
            </a:r>
          </a:p>
          <a:p>
            <a:pPr eaLnBrk="0" hangingPunct="0"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长春地区北极星的地平高度</a:t>
            </a:r>
            <a:r>
              <a:rPr lang="en-US" altLang="zh-CN" sz="2800" b="1" i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≈44°</a:t>
            </a:r>
            <a:endParaRPr lang="zh-CN" altLang="en-US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lnSpc>
                <a:spcPct val="120000"/>
              </a:lnSpc>
            </a:pPr>
            <a:endParaRPr lang="en-US" altLang="zh-CN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2038" name="Text Box 6">
            <a:extLst>
              <a:ext uri="{FF2B5EF4-FFF2-40B4-BE49-F238E27FC236}">
                <a16:creationId xmlns:a16="http://schemas.microsoft.com/office/drawing/2014/main" id="{44BB79FC-62E3-4AEE-BA4E-E5EDDA68D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4214813"/>
            <a:ext cx="205105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在北极，北极星的地平高度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 ?</a:t>
            </a:r>
          </a:p>
        </p:txBody>
      </p:sp>
      <p:sp>
        <p:nvSpPr>
          <p:cNvPr id="172039" name="Text Box 7">
            <a:extLst>
              <a:ext uri="{FF2B5EF4-FFF2-40B4-BE49-F238E27FC236}">
                <a16:creationId xmlns:a16="http://schemas.microsoft.com/office/drawing/2014/main" id="{0FD59311-C764-462F-98F9-1CFDC6B6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5807075"/>
            <a:ext cx="5545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在赤道上，北极星的地平高度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8" grpId="0"/>
      <p:bldP spid="1720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5">
            <a:extLst>
              <a:ext uri="{FF2B5EF4-FFF2-40B4-BE49-F238E27FC236}">
                <a16:creationId xmlns:a16="http://schemas.microsoft.com/office/drawing/2014/main" id="{AB30CD75-8E83-4D37-8DF6-AB457D43CDC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CD71CFF-2D66-4611-B12B-E330F223E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79425"/>
            <a:ext cx="8229600" cy="733425"/>
          </a:xfrm>
        </p:spPr>
        <p:txBody>
          <a:bodyPr/>
          <a:lstStyle/>
          <a:p>
            <a:r>
              <a:rPr lang="zh-CN" altLang="en-US" sz="5400">
                <a:ea typeface="创艺简行楷" pitchFamily="2" charset="-122"/>
              </a:rPr>
              <a:t>  </a:t>
            </a:r>
            <a:endParaRPr lang="zh-CN" alt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133D8D6D-5478-4AC9-AF7A-0A7E920BB6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584200"/>
            <a:ext cx="3887788" cy="542607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天极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基本圈：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天赤道</a:t>
            </a:r>
          </a:p>
          <a:p>
            <a:pPr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春分点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  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赤纬 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δ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同上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赤经 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由春分点沿天赤道逆时针方向量至天体所在赤经圈 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24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春分点的时角：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en-US" altLang="zh-CN" sz="2800" b="1" baseline="-2500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(α</a:t>
            </a:r>
            <a:r>
              <a:rPr lang="zh-CN" altLang="en-US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＋</a:t>
            </a:r>
            <a:r>
              <a:rPr lang="en-US" altLang="zh-CN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t)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8E3CDF7C-1D0F-4131-86C0-F67E74975E9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2438" y="1220788"/>
            <a:ext cx="4718050" cy="4926012"/>
          </a:xfrm>
        </p:spPr>
      </p:pic>
      <p:sp>
        <p:nvSpPr>
          <p:cNvPr id="33797" name="Rectangle 7">
            <a:extLst>
              <a:ext uri="{FF2B5EF4-FFF2-40B4-BE49-F238E27FC236}">
                <a16:creationId xmlns:a16="http://schemas.microsoft.com/office/drawing/2014/main" id="{3D9D2E10-60E7-4750-B38C-5BF95620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384175"/>
            <a:ext cx="6711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三、赤道坐标系（第二赤道坐标系）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>
            <a:extLst>
              <a:ext uri="{FF2B5EF4-FFF2-40B4-BE49-F238E27FC236}">
                <a16:creationId xmlns:a16="http://schemas.microsoft.com/office/drawing/2014/main" id="{90932A9B-41F7-4B7C-8660-90868CA74EA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3BB98777-E679-44E6-A6CA-C46DDC5B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814513"/>
            <a:ext cx="8713788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5000"/>
              </a:lnSpc>
              <a:spcBef>
                <a:spcPct val="20000"/>
              </a:spcBef>
            </a:pPr>
            <a:r>
              <a:rPr lang="zh-CN" altLang="en-US" sz="3600" b="1">
                <a:solidFill>
                  <a:schemeClr val="bg1"/>
                </a:solidFill>
              </a:rPr>
              <a:t>     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因春分点本身也在作周日视运动，它相对于天体而言，位置基本上静止不动。</a:t>
            </a:r>
          </a:p>
          <a:p>
            <a:pPr eaLnBrk="0" hangingPunct="0">
              <a:lnSpc>
                <a:spcPct val="125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因此一颗恒星的赤道坐标基本不变，可表示为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   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12:52:03,   - 47:34:43</a:t>
            </a:r>
          </a:p>
          <a:p>
            <a:pPr eaLnBrk="0" hangingPunct="0">
              <a:lnSpc>
                <a:spcPct val="125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意思为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赤经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(RA) = 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12 </a:t>
            </a:r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52 </a:t>
            </a:r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3 </a:t>
            </a:r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pPr eaLnBrk="0" hangingPunct="0">
              <a:lnSpc>
                <a:spcPct val="125000"/>
              </a:lnSpc>
              <a:spcBef>
                <a:spcPct val="20000"/>
              </a:spcBef>
            </a:pP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赤纬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(DEC) = 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- 47</a:t>
            </a:r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34 </a:t>
            </a:r>
            <a:r>
              <a:rPr lang="en-US" altLang="zh-CN" sz="3200" b="1">
                <a:solidFill>
                  <a:srgbClr val="FF0000"/>
                </a:solidFill>
                <a:latin typeface="Constantia" panose="02030602050306030303" pitchFamily="18" charset="0"/>
                <a:ea typeface="黑体" panose="02010609060101010101" pitchFamily="49" charset="-122"/>
              </a:rPr>
              <a:t>’</a:t>
            </a:r>
            <a:r>
              <a:rPr lang="en-US" altLang="zh-CN" sz="32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43</a:t>
            </a:r>
            <a:r>
              <a:rPr lang="en-US" altLang="zh-CN" sz="3200" b="1">
                <a:solidFill>
                  <a:srgbClr val="FF0000"/>
                </a:solidFill>
                <a:latin typeface="Constantia" panose="02030602050306030303" pitchFamily="18" charset="0"/>
                <a:ea typeface="楷体_GB2312" pitchFamily="49" charset="-122"/>
              </a:rPr>
              <a:t>”</a:t>
            </a: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B8DA3311-F01B-475A-B3F5-41F9C572A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74663"/>
            <a:ext cx="8497888" cy="1223962"/>
          </a:xfrm>
        </p:spPr>
        <p:txBody>
          <a:bodyPr/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赤经也用小时，分，秒来度量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因为恒星</a:t>
            </a:r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次出现在天空中同一位置大概需一天时间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5">
            <a:extLst>
              <a:ext uri="{FF2B5EF4-FFF2-40B4-BE49-F238E27FC236}">
                <a16:creationId xmlns:a16="http://schemas.microsoft.com/office/drawing/2014/main" id="{F6DFE19A-15D3-4678-BEFA-B301C54A81D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1FD9F003-01BF-4F7B-9499-B09203C1B9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22288" y="488950"/>
            <a:ext cx="3810000" cy="525621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四、黄道坐标系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黄极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基本圈：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黄道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原点：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春分点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黄纬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β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由黄道沿过天体的黄经圈向两边度量（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—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±90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黄经</a:t>
            </a:r>
            <a:r>
              <a:rPr lang="en-US" altLang="zh-CN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λ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由春分点沿黄道逆时针量至天体所在黄经圈与黄道的交点（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accent2"/>
                </a:solidFill>
                <a:ea typeface="楷体_GB2312" pitchFamily="49" charset="-122"/>
              </a:rPr>
              <a:t>–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360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10A2895E-EE38-44A0-97EB-58CF6C9F82D9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0213" y="1436688"/>
            <a:ext cx="4730750" cy="442436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3">
            <a:extLst>
              <a:ext uri="{FF2B5EF4-FFF2-40B4-BE49-F238E27FC236}">
                <a16:creationId xmlns:a16="http://schemas.microsoft.com/office/drawing/2014/main" id="{A91656A1-BF02-405F-8086-34FB3CFB6D7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8783CC99-5A1C-4748-B27A-4AD9B3532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638" y="446088"/>
            <a:ext cx="5508625" cy="498475"/>
          </a:xfrm>
        </p:spPr>
        <p:txBody>
          <a:bodyPr/>
          <a:lstStyle/>
          <a:p>
            <a:r>
              <a:rPr lang="en-US" altLang="zh-CN" sz="3600" b="1">
                <a:solidFill>
                  <a:schemeClr val="accent2"/>
                </a:solidFill>
                <a:latin typeface="宋体" panose="02010600030101010101" pitchFamily="2" charset="-122"/>
              </a:rPr>
              <a:t>§2.4  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</a:rPr>
              <a:t>天体的周日视运动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4B53F78-92C3-4085-8208-5E8B9AD33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258888"/>
            <a:ext cx="3790950" cy="479425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</a:rPr>
              <a:t> 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由于地球是自西向东自转，由相对运动原理，人们不觉地球在运动，却看到所有天体都围绕着天轴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地球自转轴的延伸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自东向西运动，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24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小时运转一周，这就叫天体的周日视运动。</a:t>
            </a:r>
          </a:p>
        </p:txBody>
      </p:sp>
      <p:pic>
        <p:nvPicPr>
          <p:cNvPr id="36868" name="Picture 4" descr="Click to enlarge it">
            <a:extLst>
              <a:ext uri="{FF2B5EF4-FFF2-40B4-BE49-F238E27FC236}">
                <a16:creationId xmlns:a16="http://schemas.microsoft.com/office/drawing/2014/main" id="{F3A150B3-EE4D-4B12-83F7-7BDF5B03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871663"/>
            <a:ext cx="4648200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日期占位符 3">
            <a:extLst>
              <a:ext uri="{FF2B5EF4-FFF2-40B4-BE49-F238E27FC236}">
                <a16:creationId xmlns:a16="http://schemas.microsoft.com/office/drawing/2014/main" id="{22B7C134-B551-439C-81E1-EA6F7AB42C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DB8259E-9982-4C7E-833E-BA2153012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975" y="128588"/>
            <a:ext cx="7772400" cy="912812"/>
          </a:xfrm>
        </p:spPr>
        <p:txBody>
          <a:bodyPr/>
          <a:lstStyle/>
          <a:p>
            <a:r>
              <a:rPr lang="zh-CN" altLang="en-US" sz="5400">
                <a:solidFill>
                  <a:srgbClr val="FFFF00"/>
                </a:solidFill>
                <a:ea typeface="创艺简行楷" pitchFamily="2" charset="-122"/>
              </a:rPr>
              <a:t>    </a:t>
            </a:r>
            <a:r>
              <a:rPr lang="zh-CN" altLang="en-US" b="1">
                <a:solidFill>
                  <a:schemeClr val="accent2"/>
                </a:solidFill>
                <a:ea typeface="华文行楷" panose="02010800040101010101" pitchFamily="2" charset="-122"/>
              </a:rPr>
              <a:t>球面三角基础知识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37B5221-C26C-4A1A-AAF2-DECEA07F6F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1016000"/>
            <a:ext cx="8424862" cy="5445125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2" action="ppaction://hlinksldjump"/>
              </a:rPr>
              <a:t>一、球面上的圆 （大圆、小圆）</a:t>
            </a: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定理：任何平面和球面的交线都是正圆。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定义： 通过球心的平面与球面的交线，是直径最大的圆，叫做大圆。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不通过球心的平面与球面的交线，叫小圆。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2" action="ppaction://hlinksldjump"/>
              </a:rPr>
              <a:t>二、球面上两点的距离</a:t>
            </a: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2" action="ppaction://hlinksldjump"/>
              </a:rPr>
              <a:t>三、圆的极</a:t>
            </a: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大圆的极点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  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通过球心与大圆所在平面相垂的直线与球面的两个交点。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3" action="ppaction://hlinksldjump"/>
              </a:rPr>
              <a:t>四、球面角</a:t>
            </a: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五、圆弧与角的度量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（弧度）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=360/2</a:t>
            </a:r>
            <a:r>
              <a:rPr lang="el-GR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π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（度）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=206265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（角秒）</a:t>
            </a:r>
          </a:p>
          <a:p>
            <a:pPr>
              <a:lnSpc>
                <a:spcPct val="80000"/>
              </a:lnSpc>
              <a:buFontTx/>
              <a:buNone/>
            </a:pPr>
            <a:endParaRPr lang="zh-CN" altLang="en-US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AutoShape 7">
            <a:hlinkClick r:id="rId4" action="ppaction://hlinksldjump"/>
            <a:extLst>
              <a:ext uri="{FF2B5EF4-FFF2-40B4-BE49-F238E27FC236}">
                <a16:creationId xmlns:a16="http://schemas.microsoft.com/office/drawing/2014/main" id="{77E06F60-CDBE-43E8-A0CE-0870BA21757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256588" y="5689600"/>
            <a:ext cx="504825" cy="503238"/>
          </a:xfrm>
          <a:prstGeom prst="leftArrow">
            <a:avLst>
              <a:gd name="adj1" fmla="val 50000"/>
              <a:gd name="adj2" fmla="val 25070"/>
            </a:avLst>
          </a:prstGeom>
          <a:noFill/>
          <a:ln w="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>
            <a:extLst>
              <a:ext uri="{FF2B5EF4-FFF2-40B4-BE49-F238E27FC236}">
                <a16:creationId xmlns:a16="http://schemas.microsoft.com/office/drawing/2014/main" id="{08C5B9C8-AABD-4BB2-AB92-DC5DD2304C8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3C1D7BCA-9202-4905-A691-D9B076FDE6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252413" y="1484313"/>
            <a:ext cx="3529013" cy="5373687"/>
          </a:xfrm>
        </p:spPr>
        <p:txBody>
          <a:bodyPr/>
          <a:lstStyle/>
          <a:p>
            <a:pPr>
              <a:lnSpc>
                <a:spcPct val="115000"/>
              </a:lnSpc>
              <a:buFontTx/>
              <a:buNone/>
            </a:pPr>
            <a:r>
              <a:rPr lang="zh-CN" altLang="en-US" b="1">
                <a:solidFill>
                  <a:schemeClr val="bg1"/>
                </a:solidFill>
              </a:rPr>
              <a:t>    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71FB51C1-C1DA-46DF-9FCB-5E12C1908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533400"/>
            <a:ext cx="4702175" cy="581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4">
            <a:extLst>
              <a:ext uri="{FF2B5EF4-FFF2-40B4-BE49-F238E27FC236}">
                <a16:creationId xmlns:a16="http://schemas.microsoft.com/office/drawing/2014/main" id="{F8B816E3-CACA-4963-A1B2-FE43D7B81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49238" y="854075"/>
            <a:ext cx="4605338" cy="1143000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天体的周日视运动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FB7C6BF5-23A9-4596-B511-4D7BA3FE0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21383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1800"/>
          </a:p>
        </p:txBody>
      </p:sp>
      <p:sp>
        <p:nvSpPr>
          <p:cNvPr id="37894" name="Text Box 6">
            <a:extLst>
              <a:ext uri="{FF2B5EF4-FFF2-40B4-BE49-F238E27FC236}">
                <a16:creationId xmlns:a16="http://schemas.microsoft.com/office/drawing/2014/main" id="{4030F779-0101-4A07-B43F-40907A3E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2424113"/>
            <a:ext cx="2540000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对着北天极附近天区连续曝光，可看到恒星周日视运动的轨迹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占位符 1">
            <a:extLst>
              <a:ext uri="{FF2B5EF4-FFF2-40B4-BE49-F238E27FC236}">
                <a16:creationId xmlns:a16="http://schemas.microsoft.com/office/drawing/2014/main" id="{76A954BC-055F-41B8-A3FD-B02FFF6F517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4A02BE5C-8C12-4D06-9DF4-98DFB140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550863"/>
            <a:ext cx="3605213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3">
            <a:extLst>
              <a:ext uri="{FF2B5EF4-FFF2-40B4-BE49-F238E27FC236}">
                <a16:creationId xmlns:a16="http://schemas.microsoft.com/office/drawing/2014/main" id="{56FBED8F-9FEC-4728-B136-34662A7B3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1076325"/>
            <a:ext cx="3095625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  </a:t>
            </a:r>
            <a:endParaRPr lang="zh-CN" altLang="en-US" sz="3200" b="1">
              <a:solidFill>
                <a:srgbClr val="FFFF99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这是北天恒星周日视运动的照片。每条弧线都是一颗恒星穿过夜空的轨迹。图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(a)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的曝光时间约为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小时，图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(b)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约为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小时。</a:t>
            </a:r>
          </a:p>
        </p:txBody>
      </p:sp>
    </p:spTree>
  </p:cSld>
  <p:clrMapOvr>
    <a:masterClrMapping/>
  </p:clrMapOvr>
  <p:transition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占位符 1">
            <a:extLst>
              <a:ext uri="{FF2B5EF4-FFF2-40B4-BE49-F238E27FC236}">
                <a16:creationId xmlns:a16="http://schemas.microsoft.com/office/drawing/2014/main" id="{384E7455-45A4-4903-8A43-DC04FD1DFA6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ED4F63E0-5BB6-459E-87F9-E9E9F04C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25" y="2533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D37A919-6A28-445D-AF01-E3D2245D4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2424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F836F4D4-711A-4139-8F9C-1A499CAE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69680CC9-A00F-4F75-99EC-B014520C8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422275"/>
            <a:ext cx="2051050" cy="573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在地球的南、北极地区看到所有天体都平行于地平圈做圆运动，在北极只能看到北半天球的星，永远看不到南半天球的天体</a:t>
            </a: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8A937FC2-C418-4674-925A-3F1B5E30B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0"/>
            <a:ext cx="1841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480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aphicFrame>
        <p:nvGraphicFramePr>
          <p:cNvPr id="40967" name="Object 7">
            <a:extLst>
              <a:ext uri="{FF2B5EF4-FFF2-40B4-BE49-F238E27FC236}">
                <a16:creationId xmlns:a16="http://schemas.microsoft.com/office/drawing/2014/main" id="{7DEA2DF0-4A23-454E-BADC-71828976A542}"/>
              </a:ext>
            </a:extLst>
          </p:cNvPr>
          <p:cNvGraphicFramePr>
            <a:graphicFrameLocks/>
          </p:cNvGraphicFramePr>
          <p:nvPr/>
        </p:nvGraphicFramePr>
        <p:xfrm>
          <a:off x="2497138" y="573088"/>
          <a:ext cx="6243637" cy="587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r:id="rId4" imgW="7288889" imgH="6857143" progId="Photoshop.Image.6">
                  <p:embed/>
                </p:oleObj>
              </mc:Choice>
              <mc:Fallback>
                <p:oleObj r:id="rId4" imgW="7288889" imgH="6857143" progId="Photoshop.Image.6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573088"/>
                        <a:ext cx="6243637" cy="587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Rectangle 8">
            <a:extLst>
              <a:ext uri="{FF2B5EF4-FFF2-40B4-BE49-F238E27FC236}">
                <a16:creationId xmlns:a16="http://schemas.microsoft.com/office/drawing/2014/main" id="{1918EE2F-37EC-42AB-8C74-D6557749D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260350"/>
            <a:ext cx="1836737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  <a:buSzPct val="85000"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不同纬度处的天体视运动：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占位符 4">
            <a:extLst>
              <a:ext uri="{FF2B5EF4-FFF2-40B4-BE49-F238E27FC236}">
                <a16:creationId xmlns:a16="http://schemas.microsoft.com/office/drawing/2014/main" id="{8DA0A82D-D309-4193-9B53-506E7C0C727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9285FE9-E926-4346-A541-FFD5F8F910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315913"/>
            <a:ext cx="2092325" cy="5949950"/>
          </a:xfrm>
        </p:spPr>
        <p:txBody>
          <a:bodyPr/>
          <a:lstStyle/>
          <a:p>
            <a:pPr algn="just">
              <a:lnSpc>
                <a:spcPct val="125000"/>
              </a:lnSpc>
            </a:pPr>
            <a:r>
              <a:rPr lang="zh-CN" altLang="en-US" sz="2800" b="1">
                <a:solidFill>
                  <a:srgbClr val="FFFF00"/>
                </a:solidFill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在地球赤道地区看到所有天体都垂直于地平面做圆运动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b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可看到全天球的天体。北天极和南天极位于地平。</a:t>
            </a:r>
          </a:p>
        </p:txBody>
      </p:sp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1E145917-C576-478B-A6BA-3EA25BF5166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836863" y="501650"/>
          <a:ext cx="6116637" cy="586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r:id="rId3" imgW="6222222" imgH="5968254" progId="Photoshop.Image.6">
                  <p:embed/>
                </p:oleObj>
              </mc:Choice>
              <mc:Fallback>
                <p:oleObj r:id="rId3" imgW="6222222" imgH="5968254" progId="Photoshop.Image.6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501650"/>
                        <a:ext cx="6116637" cy="586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>
            <a:extLst>
              <a:ext uri="{FF2B5EF4-FFF2-40B4-BE49-F238E27FC236}">
                <a16:creationId xmlns:a16="http://schemas.microsoft.com/office/drawing/2014/main" id="{594BE7AF-712B-47CD-8FF4-2F536EA7FE0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7377A1F-35CB-450B-A237-C940269FB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231775"/>
            <a:ext cx="2268538" cy="6165850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在中纬地区看到的天体周日视动。</a:t>
            </a:r>
            <a:b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地理纬度越高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北天极离地面越高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可看到的南半天球的星就越少。</a:t>
            </a:r>
          </a:p>
        </p:txBody>
      </p:sp>
      <p:graphicFrame>
        <p:nvGraphicFramePr>
          <p:cNvPr id="44035" name="Object 3">
            <a:extLst>
              <a:ext uri="{FF2B5EF4-FFF2-40B4-BE49-F238E27FC236}">
                <a16:creationId xmlns:a16="http://schemas.microsoft.com/office/drawing/2014/main" id="{04112AB8-A22C-4785-857E-9504454854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84500" y="671513"/>
          <a:ext cx="5876925" cy="576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r:id="rId3" imgW="6501587" imgH="6374603" progId="Photoshop.Image.6">
                  <p:embed/>
                </p:oleObj>
              </mc:Choice>
              <mc:Fallback>
                <p:oleObj r:id="rId3" imgW="6501587" imgH="6374603" progId="Photoshop.Image.6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671513"/>
                        <a:ext cx="5876925" cy="576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日期占位符 1">
            <a:extLst>
              <a:ext uri="{FF2B5EF4-FFF2-40B4-BE49-F238E27FC236}">
                <a16:creationId xmlns:a16="http://schemas.microsoft.com/office/drawing/2014/main" id="{FE07F881-FE4F-4A10-8EFF-E30D1BFBB28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pic>
        <p:nvPicPr>
          <p:cNvPr id="45058" name="Picture 2" descr="Click to enlarge it">
            <a:extLst>
              <a:ext uri="{FF2B5EF4-FFF2-40B4-BE49-F238E27FC236}">
                <a16:creationId xmlns:a16="http://schemas.microsoft.com/office/drawing/2014/main" id="{A56A5F25-C57C-4898-A1DF-C0B822C4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占位符 5">
            <a:extLst>
              <a:ext uri="{FF2B5EF4-FFF2-40B4-BE49-F238E27FC236}">
                <a16:creationId xmlns:a16="http://schemas.microsoft.com/office/drawing/2014/main" id="{56D6A5F3-08C3-41DD-8100-A54797323CC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5439912-8745-45F9-AD9D-2E2B6373C85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2263" y="336550"/>
            <a:ext cx="3455987" cy="56515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180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华文行楷" panose="02010800040101010101" pitchFamily="2" charset="-122"/>
                <a:ea typeface="楷体_GB2312" pitchFamily="49" charset="-122"/>
              </a:rPr>
              <a:t>三、永不上升与永不下落天体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、永不下落天体：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   δ≥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90°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φ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）</a:t>
            </a:r>
            <a:endParaRPr lang="zh-CN" altLang="en-US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永不上升天体：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δ≤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－（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90°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－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</a:rPr>
              <a:t>φ</a:t>
            </a:r>
            <a:r>
              <a:rPr lang="zh-CN" altLang="en-US" sz="2400" b="1">
                <a:solidFill>
                  <a:schemeClr val="accent2"/>
                </a:solidFill>
                <a:latin typeface="宋体" panose="02010600030101010101" pitchFamily="2" charset="-122"/>
              </a:rPr>
              <a:t>）</a:t>
            </a:r>
            <a:endParaRPr lang="zh-CN" altLang="en-US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、地理纬度越高，这类天体越多：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极区：各半；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赤道：无　</a:t>
            </a:r>
          </a:p>
        </p:txBody>
      </p:sp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11F21866-C665-4AA2-B51B-BE8C205A6D24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4027488" y="863600"/>
          <a:ext cx="4897437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r:id="rId3" imgW="2467319" imgH="1867161" progId="Paint.Picture">
                  <p:embed/>
                </p:oleObj>
              </mc:Choice>
              <mc:Fallback>
                <p:oleObj r:id="rId3" imgW="2467319" imgH="1867161" progId="Paint.Picture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488" y="863600"/>
                        <a:ext cx="4897437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4">
            <a:extLst>
              <a:ext uri="{FF2B5EF4-FFF2-40B4-BE49-F238E27FC236}">
                <a16:creationId xmlns:a16="http://schemas.microsoft.com/office/drawing/2014/main" id="{863CFE37-89D3-4DD5-98B7-F09963869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38" y="717550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永不下落天体</a:t>
            </a:r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A49FA660-E310-47E0-B03D-651812F39B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42038" y="1089025"/>
            <a:ext cx="161925" cy="1017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46086" name="Rectangle 6">
            <a:extLst>
              <a:ext uri="{FF2B5EF4-FFF2-40B4-BE49-F238E27FC236}">
                <a16:creationId xmlns:a16="http://schemas.microsoft.com/office/drawing/2014/main" id="{A4286B51-7065-4CDC-B0E5-C7E8E9ABF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3908425"/>
            <a:ext cx="1565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永不上升天体</a:t>
            </a:r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645AD993-3914-43B7-AA28-1445BE22C3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8813" y="3695700"/>
            <a:ext cx="4286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7160" name="Rectangle 8">
            <a:extLst>
              <a:ext uri="{FF2B5EF4-FFF2-40B4-BE49-F238E27FC236}">
                <a16:creationId xmlns:a16="http://schemas.microsoft.com/office/drawing/2014/main" id="{F58C83BA-D61B-486B-BE78-2EB1B667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4754563"/>
            <a:ext cx="4572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在长春，北极星的高度约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44</a:t>
            </a:r>
            <a:r>
              <a:rPr lang="zh-CN" altLang="en-US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度， 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φ=44</a:t>
            </a:r>
          </a:p>
          <a:p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δ≥ 46 °</a:t>
            </a:r>
            <a:r>
              <a:rPr lang="zh-CN" altLang="en-US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的天体，永不下落， </a:t>
            </a:r>
          </a:p>
          <a:p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δ≤</a:t>
            </a:r>
            <a:r>
              <a:rPr lang="zh-CN" altLang="en-US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46°</a:t>
            </a:r>
            <a:r>
              <a:rPr lang="zh-CN" altLang="en-US" b="1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的天体，永不上升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占位符 4">
            <a:extLst>
              <a:ext uri="{FF2B5EF4-FFF2-40B4-BE49-F238E27FC236}">
                <a16:creationId xmlns:a16="http://schemas.microsoft.com/office/drawing/2014/main" id="{3918F056-0D22-4D5A-B9A3-499631389B9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CAA0226-3870-4C58-8C2A-E72C4FDB7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2425" y="230188"/>
            <a:ext cx="7775575" cy="608012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天体的中天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36EA2E8-5984-4103-85C0-C9BD3CF2AB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884238"/>
            <a:ext cx="8893175" cy="1079500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天体通过子午圈称为</a:t>
            </a:r>
            <a:r>
              <a:rPr lang="zh-CN" altLang="en-US" sz="28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中天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，所有天体的周日平行圈与子午圈都有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个交点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en-US" altLang="zh-CN" sz="28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rPr>
              <a:t>’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F0BEBD14-F173-4396-B5FA-31B04319C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5948363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子午圈</a:t>
            </a:r>
          </a:p>
        </p:txBody>
      </p:sp>
      <p:graphicFrame>
        <p:nvGraphicFramePr>
          <p:cNvPr id="47109" name="Object 5">
            <a:extLst>
              <a:ext uri="{FF2B5EF4-FFF2-40B4-BE49-F238E27FC236}">
                <a16:creationId xmlns:a16="http://schemas.microsoft.com/office/drawing/2014/main" id="{A42E1DB6-353F-4CA4-9AE3-E453894A54D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294188" y="1903413"/>
          <a:ext cx="4643437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r:id="rId3" imgW="6501587" imgH="6374603" progId="Photoshop.Image.6">
                  <p:embed/>
                </p:oleObj>
              </mc:Choice>
              <mc:Fallback>
                <p:oleObj r:id="rId3" imgW="6501587" imgH="6374603" progId="Photoshop.Image.6">
                  <p:embed/>
                  <p:pic>
                    <p:nvPicPr>
                      <p:cNvPr id="0" name="Object 5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1903413"/>
                        <a:ext cx="4643437" cy="455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Text Box 6">
            <a:extLst>
              <a:ext uri="{FF2B5EF4-FFF2-40B4-BE49-F238E27FC236}">
                <a16:creationId xmlns:a16="http://schemas.microsoft.com/office/drawing/2014/main" id="{902EF22C-1037-4D5D-8143-DF2D2E5BC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013" y="5283200"/>
            <a:ext cx="8747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800" b="1">
                <a:solidFill>
                  <a:srgbClr val="FF3399"/>
                </a:solidFill>
                <a:ea typeface="楷体_GB2312" pitchFamily="49" charset="-122"/>
              </a:rPr>
              <a:t>子午圈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F1BA5445-3087-4BFE-AE5A-FC9173B13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150" y="2078038"/>
            <a:ext cx="319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b="1"/>
              <a:t>P</a:t>
            </a:r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7CF82901-6482-464E-87A8-17662DD95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066925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 b="1"/>
              <a:t>Z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210D612E-49A2-4DF9-A090-8A4650EA1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6076950"/>
            <a:ext cx="958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1600" b="1">
                <a:latin typeface="楷体_GB2312" pitchFamily="49" charset="-122"/>
                <a:ea typeface="楷体_GB2312" pitchFamily="49" charset="-122"/>
              </a:rPr>
              <a:t>南天极</a:t>
            </a:r>
            <a:r>
              <a:rPr lang="en-US" altLang="zh-CN" sz="1600" b="1">
                <a:latin typeface="楷体_GB2312" pitchFamily="49" charset="-122"/>
                <a:ea typeface="楷体_GB2312" pitchFamily="49" charset="-122"/>
              </a:rPr>
              <a:t>P</a:t>
            </a:r>
            <a:r>
              <a:rPr lang="en-US" altLang="zh-CN" sz="1600" b="1">
                <a:ea typeface="楷体_GB2312" pitchFamily="49" charset="-122"/>
              </a:rPr>
              <a:t>’</a:t>
            </a:r>
            <a:endParaRPr lang="en-US" altLang="zh-CN" sz="16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14" name="Rectangle 10">
            <a:extLst>
              <a:ext uri="{FF2B5EF4-FFF2-40B4-BE49-F238E27FC236}">
                <a16:creationId xmlns:a16="http://schemas.microsoft.com/office/drawing/2014/main" id="{5BC6A37A-12A2-4E1F-B73E-13D6B3E6E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34950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 b="1">
                <a:solidFill>
                  <a:srgbClr val="FF3399"/>
                </a:solidFill>
              </a:rPr>
              <a:t>σ</a:t>
            </a:r>
          </a:p>
        </p:txBody>
      </p:sp>
      <p:sp>
        <p:nvSpPr>
          <p:cNvPr id="47115" name="Rectangle 11">
            <a:extLst>
              <a:ext uri="{FF2B5EF4-FFF2-40B4-BE49-F238E27FC236}">
                <a16:creationId xmlns:a16="http://schemas.microsoft.com/office/drawing/2014/main" id="{D6B234F9-E32B-4A91-BDE8-3BDE0D24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8" y="383381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800" b="1">
                <a:solidFill>
                  <a:srgbClr val="FF3399"/>
                </a:solidFill>
              </a:rPr>
              <a:t>σ’</a:t>
            </a:r>
          </a:p>
        </p:txBody>
      </p:sp>
      <p:sp>
        <p:nvSpPr>
          <p:cNvPr id="47116" name="Rectangle 12">
            <a:extLst>
              <a:ext uri="{FF2B5EF4-FFF2-40B4-BE49-F238E27FC236}">
                <a16:creationId xmlns:a16="http://schemas.microsoft.com/office/drawing/2014/main" id="{E92D3326-599E-41F3-9B0C-96C5E04B6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2630488"/>
            <a:ext cx="410368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位于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PZP</a:t>
            </a:r>
            <a:r>
              <a:rPr lang="en-US" altLang="zh-CN" b="1">
                <a:solidFill>
                  <a:schemeClr val="accent2"/>
                </a:solidFill>
                <a:ea typeface="楷体_GB2312" pitchFamily="49" charset="-122"/>
              </a:rPr>
              <a:t>’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一支上的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称为上中天，这是某个天体所能达到的最高位置。 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en-US" altLang="zh-CN" b="1">
                <a:solidFill>
                  <a:schemeClr val="accent2"/>
                </a:solidFill>
                <a:ea typeface="楷体_GB2312" pitchFamily="49" charset="-122"/>
              </a:rPr>
              <a:t>’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称为下中天，即该天体的最低位置。</a:t>
            </a:r>
          </a:p>
          <a:p>
            <a:pPr>
              <a:lnSpc>
                <a:spcPct val="120000"/>
              </a:lnSpc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中天是天文学中的重要概念，天体上中天时时角为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，地平高度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=h</a:t>
            </a:r>
            <a:r>
              <a:rPr lang="en-US" altLang="zh-CN" b="1" baseline="-25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Q</a:t>
            </a:r>
            <a:r>
              <a:rPr lang="en-US" altLang="zh-CN" b="1" baseline="-25000">
                <a:solidFill>
                  <a:schemeClr val="accent2"/>
                </a:solidFill>
                <a:ea typeface="楷体_GB2312" pitchFamily="49" charset="-122"/>
              </a:rPr>
              <a:t>’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+δ</a:t>
            </a:r>
          </a:p>
        </p:txBody>
      </p:sp>
      <p:sp>
        <p:nvSpPr>
          <p:cNvPr id="47117" name="Text Box 13">
            <a:extLst>
              <a:ext uri="{FF2B5EF4-FFF2-40B4-BE49-F238E27FC236}">
                <a16:creationId xmlns:a16="http://schemas.microsoft.com/office/drawing/2014/main" id="{723A01C1-281D-4768-B3EF-715198040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938" y="3097213"/>
            <a:ext cx="387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600"/>
              <a:t>Q’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>
            <a:extLst>
              <a:ext uri="{FF2B5EF4-FFF2-40B4-BE49-F238E27FC236}">
                <a16:creationId xmlns:a16="http://schemas.microsoft.com/office/drawing/2014/main" id="{18D74FB5-9954-4E36-83C3-CCBDB4E793B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4EE9CE7-5E86-4B3F-8A45-F1CF84941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492250"/>
            <a:ext cx="2643187" cy="4359275"/>
          </a:xfrm>
        </p:spPr>
        <p:txBody>
          <a:bodyPr/>
          <a:lstStyle/>
          <a:p>
            <a:pPr algn="l"/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周年视运动</a:t>
            </a:r>
            <a:b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地球的公转   →天体的周年视运动→太阳自西向东在</a:t>
            </a:r>
            <a:r>
              <a:rPr lang="zh-CN" altLang="en-US" sz="2800" b="1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黄道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上每年运行一周（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与周日视运动方向相反）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→造成四季星空的不同。</a:t>
            </a:r>
          </a:p>
        </p:txBody>
      </p:sp>
      <p:pic>
        <p:nvPicPr>
          <p:cNvPr id="48131" name="Picture 3" descr="zodiac-1">
            <a:extLst>
              <a:ext uri="{FF2B5EF4-FFF2-40B4-BE49-F238E27FC236}">
                <a16:creationId xmlns:a16="http://schemas.microsoft.com/office/drawing/2014/main" id="{45737BB5-8370-48E1-9B5F-68F2C1A2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268413"/>
            <a:ext cx="5287963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4">
            <a:extLst>
              <a:ext uri="{FF2B5EF4-FFF2-40B4-BE49-F238E27FC236}">
                <a16:creationId xmlns:a16="http://schemas.microsoft.com/office/drawing/2014/main" id="{4C207466-3E3C-41E2-A356-FF9BCE77D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82575"/>
            <a:ext cx="46751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chemeClr val="accent2"/>
                </a:solidFill>
                <a:latin typeface="宋体" panose="02010600030101010101" pitchFamily="2" charset="-122"/>
              </a:rPr>
              <a:t>§2.5 </a:t>
            </a:r>
            <a:r>
              <a:rPr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天体的周年视运动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占位符 5">
            <a:extLst>
              <a:ext uri="{FF2B5EF4-FFF2-40B4-BE49-F238E27FC236}">
                <a16:creationId xmlns:a16="http://schemas.microsoft.com/office/drawing/2014/main" id="{7F508969-45A6-40AB-9F97-0DE8EE78E80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DD56C63-C0A8-42E1-A7FA-5476B705E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15925"/>
            <a:ext cx="5800725" cy="186055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太阳的周年视运动轨迹：黄道</a:t>
            </a:r>
            <a:b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运动方向：自西向东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3E12CD8-604C-487B-A761-D64BB4712F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77850" y="2124075"/>
            <a:ext cx="4211638" cy="44037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当太阳位于：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春分点时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21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日左右）  </a:t>
            </a:r>
          </a:p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　 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δ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0°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夏至点时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日左右）  </a:t>
            </a:r>
          </a:p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δ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23°26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rPr>
              <a:t>’</a:t>
            </a:r>
            <a:endParaRPr lang="en-US" altLang="zh-CN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秋分点时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23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日左右） 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δ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0°</a:t>
            </a:r>
          </a:p>
          <a:p>
            <a:pPr>
              <a:buFontTx/>
              <a:buNone/>
            </a:pP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冬至点时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:(12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22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日左右）</a:t>
            </a:r>
          </a:p>
          <a:p>
            <a:pPr>
              <a:buFontTx/>
              <a:buNone/>
            </a:pP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α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18</a:t>
            </a:r>
            <a:r>
              <a:rPr lang="en-US" altLang="zh-CN" sz="24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δ</a:t>
            </a:r>
            <a:r>
              <a:rPr lang="zh-CN" altLang="en-US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＝－</a:t>
            </a:r>
            <a:r>
              <a:rPr lang="en-US" altLang="zh-CN" sz="24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23°26</a:t>
            </a:r>
            <a:r>
              <a:rPr lang="en-US" altLang="zh-CN" sz="2400" b="1">
                <a:solidFill>
                  <a:schemeClr val="accent2"/>
                </a:solidFill>
                <a:latin typeface="宋体" panose="02010600030101010101" pitchFamily="2" charset="-122"/>
                <a:ea typeface="楷体_GB2312" pitchFamily="49" charset="-122"/>
              </a:rPr>
              <a:t>’</a:t>
            </a:r>
            <a:endParaRPr lang="en-US" altLang="zh-CN" sz="24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638CD9D5-3DCE-4D3C-9A85-CD86BC9A6E7E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3950" y="4037013"/>
            <a:ext cx="3894138" cy="2273300"/>
          </a:xfrm>
        </p:spPr>
      </p:pic>
      <p:pic>
        <p:nvPicPr>
          <p:cNvPr id="49157" name="Picture 5" descr="seasons-1">
            <a:extLst>
              <a:ext uri="{FF2B5EF4-FFF2-40B4-BE49-F238E27FC236}">
                <a16:creationId xmlns:a16="http://schemas.microsoft.com/office/drawing/2014/main" id="{027E560B-0BD4-407F-8069-9B14EBC1CB14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5250" y="677863"/>
            <a:ext cx="3697288" cy="3017837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日期占位符 1">
            <a:extLst>
              <a:ext uri="{FF2B5EF4-FFF2-40B4-BE49-F238E27FC236}">
                <a16:creationId xmlns:a16="http://schemas.microsoft.com/office/drawing/2014/main" id="{7DF36536-6553-4C85-BF92-E9B7F2895F2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7170" name="Oval 2">
            <a:extLst>
              <a:ext uri="{FF2B5EF4-FFF2-40B4-BE49-F238E27FC236}">
                <a16:creationId xmlns:a16="http://schemas.microsoft.com/office/drawing/2014/main" id="{E49CB576-FB47-4552-AFC5-0B3A1D51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104900"/>
            <a:ext cx="5130800" cy="4787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171" name="Oval 3">
            <a:extLst>
              <a:ext uri="{FF2B5EF4-FFF2-40B4-BE49-F238E27FC236}">
                <a16:creationId xmlns:a16="http://schemas.microsoft.com/office/drawing/2014/main" id="{E06A56BF-27AC-4ADF-91DC-8F50F06C3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611438"/>
            <a:ext cx="5080000" cy="213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172" name="Oval 4">
            <a:extLst>
              <a:ext uri="{FF2B5EF4-FFF2-40B4-BE49-F238E27FC236}">
                <a16:creationId xmlns:a16="http://schemas.microsoft.com/office/drawing/2014/main" id="{2E851F18-814E-45FF-8D1B-C704AB84C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238" y="1395413"/>
            <a:ext cx="32131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173" name="Line 5">
            <a:extLst>
              <a:ext uri="{FF2B5EF4-FFF2-40B4-BE49-F238E27FC236}">
                <a16:creationId xmlns:a16="http://schemas.microsoft.com/office/drawing/2014/main" id="{A2DCAC43-132E-4FF4-A056-6A36C2CA3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695700"/>
            <a:ext cx="5105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88E65190-5780-4456-A61C-E2CA06E4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9149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</a:rPr>
              <a:t>大圆</a:t>
            </a: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53AAC19A-1A2F-47F8-9569-CAC45CCEC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1625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</a:rPr>
              <a:t>小圆</a:t>
            </a:r>
          </a:p>
        </p:txBody>
      </p:sp>
      <p:sp>
        <p:nvSpPr>
          <p:cNvPr id="7176" name="Line 8">
            <a:extLst>
              <a:ext uri="{FF2B5EF4-FFF2-40B4-BE49-F238E27FC236}">
                <a16:creationId xmlns:a16="http://schemas.microsoft.com/office/drawing/2014/main" id="{5D11A4FB-4EC8-4ACA-A9D9-4766DF3B2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8800" y="3543300"/>
            <a:ext cx="15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177" name="AutoShape 9">
            <a:hlinkClick r:id="rId2" action="ppaction://hlinksldjump"/>
            <a:extLst>
              <a:ext uri="{FF2B5EF4-FFF2-40B4-BE49-F238E27FC236}">
                <a16:creationId xmlns:a16="http://schemas.microsoft.com/office/drawing/2014/main" id="{69C0BBD8-68EB-4920-8CE4-FF438B83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050" y="5637213"/>
            <a:ext cx="504825" cy="503237"/>
          </a:xfrm>
          <a:prstGeom prst="leftArrow">
            <a:avLst>
              <a:gd name="adj1" fmla="val 50000"/>
              <a:gd name="adj2" fmla="val 25060"/>
            </a:avLst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矩形 1">
            <a:extLst>
              <a:ext uri="{FF2B5EF4-FFF2-40B4-BE49-F238E27FC236}">
                <a16:creationId xmlns:a16="http://schemas.microsoft.com/office/drawing/2014/main" id="{D1D71290-933A-42FB-8431-1313F4F89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8" y="666750"/>
            <a:ext cx="78486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日期：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21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4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5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21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6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22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7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 8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9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 </a:t>
            </a:r>
          </a:p>
          <a:p>
            <a:pPr algn="just" eaLnBrk="0" hangingPunct="0"/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太阳经过： 白羊座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金牛座 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双子座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巨蟹座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狮子座 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室女座</a:t>
            </a:r>
          </a:p>
          <a:p>
            <a:pPr algn="just" eaLnBrk="0" hangingPunct="0"/>
            <a:endParaRPr lang="zh-CN" altLang="en-US" sz="1600" b="1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algn="just" eaLnBrk="0" hangingPunct="0"/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日期：   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9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~10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~11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22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~12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22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~1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20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 2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18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~3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21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日 </a:t>
            </a:r>
          </a:p>
          <a:p>
            <a:pPr algn="just" eaLnBrk="0" hangingPunct="0"/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太阳经过：    天秤座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天蝎座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人马座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摩羯座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宝瓶座  </a:t>
            </a:r>
            <a:r>
              <a:rPr lang="en-US" altLang="zh-CN" sz="1600" b="1">
                <a:solidFill>
                  <a:schemeClr val="hlink"/>
                </a:solidFill>
                <a:latin typeface="宋体" panose="02010600030101010101" pitchFamily="2" charset="-122"/>
              </a:rPr>
              <a:t>| </a:t>
            </a:r>
            <a:r>
              <a:rPr lang="zh-CN" altLang="en-US" sz="1600" b="1">
                <a:solidFill>
                  <a:schemeClr val="hlink"/>
                </a:solidFill>
                <a:latin typeface="宋体" panose="02010600030101010101" pitchFamily="2" charset="-122"/>
              </a:rPr>
              <a:t>双鱼座</a:t>
            </a:r>
          </a:p>
          <a:p>
            <a:pPr eaLnBrk="0" hangingPunct="0"/>
            <a:endParaRPr lang="zh-CN" altLang="en-US" sz="1600" b="1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0178" name="图片 2">
            <a:extLst>
              <a:ext uri="{FF2B5EF4-FFF2-40B4-BE49-F238E27FC236}">
                <a16:creationId xmlns:a16="http://schemas.microsoft.com/office/drawing/2014/main" id="{80B04642-7033-480C-B5B5-7486F043D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2212975"/>
            <a:ext cx="6270625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日期占位符 3">
            <a:extLst>
              <a:ext uri="{FF2B5EF4-FFF2-40B4-BE49-F238E27FC236}">
                <a16:creationId xmlns:a16="http://schemas.microsoft.com/office/drawing/2014/main" id="{EFA2B5E2-1863-4979-8646-0DFDEFE146F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普通天文学</a:t>
            </a: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图片 1" descr="13宫1">
            <a:extLst>
              <a:ext uri="{FF2B5EF4-FFF2-40B4-BE49-F238E27FC236}">
                <a16:creationId xmlns:a16="http://schemas.microsoft.com/office/drawing/2014/main" id="{A0AF136F-C531-42EC-8643-F8458765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581025"/>
            <a:ext cx="62611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图片 2" descr="12_constall">
            <a:extLst>
              <a:ext uri="{FF2B5EF4-FFF2-40B4-BE49-F238E27FC236}">
                <a16:creationId xmlns:a16="http://schemas.microsoft.com/office/drawing/2014/main" id="{5EE23649-5AAC-491B-B0CE-8A29D0E2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3281363"/>
            <a:ext cx="6907212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矩形 3">
            <a:extLst>
              <a:ext uri="{FF2B5EF4-FFF2-40B4-BE49-F238E27FC236}">
                <a16:creationId xmlns:a16="http://schemas.microsoft.com/office/drawing/2014/main" id="{4BC75396-D8D9-43C4-AF6B-DE1D3B043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5" y="2654300"/>
            <a:ext cx="59055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黄道应有</a:t>
            </a:r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13</a:t>
            </a:r>
            <a:r>
              <a:rPr lang="zh-CN" altLang="en-US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宫</a:t>
            </a:r>
          </a:p>
          <a:p>
            <a:r>
              <a:rPr lang="en-US" altLang="zh-CN" sz="3200" b="1" baseline="300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!!!</a:t>
            </a:r>
          </a:p>
        </p:txBody>
      </p:sp>
      <p:sp>
        <p:nvSpPr>
          <p:cNvPr id="51204" name="日期占位符 4">
            <a:extLst>
              <a:ext uri="{FF2B5EF4-FFF2-40B4-BE49-F238E27FC236}">
                <a16:creationId xmlns:a16="http://schemas.microsoft.com/office/drawing/2014/main" id="{8EE08802-1F24-49AA-9864-B53246B8708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普通天文学</a:t>
            </a: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图片 1" descr="13宫2">
            <a:extLst>
              <a:ext uri="{FF2B5EF4-FFF2-40B4-BE49-F238E27FC236}">
                <a16:creationId xmlns:a16="http://schemas.microsoft.com/office/drawing/2014/main" id="{30162844-81C3-45B8-8C4E-06F1CD0F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706438"/>
            <a:ext cx="62865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图片 2" descr="12_constall">
            <a:extLst>
              <a:ext uri="{FF2B5EF4-FFF2-40B4-BE49-F238E27FC236}">
                <a16:creationId xmlns:a16="http://schemas.microsoft.com/office/drawing/2014/main" id="{4A22A764-F9FA-4F19-9B3C-4F341B66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3203575"/>
            <a:ext cx="6865937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日期占位符 3">
            <a:extLst>
              <a:ext uri="{FF2B5EF4-FFF2-40B4-BE49-F238E27FC236}">
                <a16:creationId xmlns:a16="http://schemas.microsoft.com/office/drawing/2014/main" id="{A2EFA2B1-504D-4D0B-8B03-34B341A7951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rPr>
              <a:t>普通天文学</a:t>
            </a: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日期占位符 3">
            <a:extLst>
              <a:ext uri="{FF2B5EF4-FFF2-40B4-BE49-F238E27FC236}">
                <a16:creationId xmlns:a16="http://schemas.microsoft.com/office/drawing/2014/main" id="{8911A47A-142C-4A8C-9C18-4CE28741B03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716E2334-88A7-4CA2-8054-F3476D4FE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4963" y="485775"/>
            <a:ext cx="5970587" cy="833438"/>
          </a:xfrm>
        </p:spPr>
        <p:txBody>
          <a:bodyPr/>
          <a:lstStyle/>
          <a:p>
            <a:r>
              <a:rPr lang="zh-CN" altLang="en-US" sz="2800" b="1">
                <a:solidFill>
                  <a:srgbClr val="0000FF"/>
                </a:solidFill>
              </a:rPr>
              <a:t>太阳每年进入黄道</a:t>
            </a:r>
            <a:r>
              <a:rPr lang="en-US" altLang="zh-CN" sz="2800" b="1">
                <a:solidFill>
                  <a:srgbClr val="0000FF"/>
                </a:solidFill>
              </a:rPr>
              <a:t>13</a:t>
            </a:r>
            <a:r>
              <a:rPr lang="zh-CN" altLang="en-US" sz="2800" b="1">
                <a:solidFill>
                  <a:srgbClr val="0000FF"/>
                </a:solidFill>
              </a:rPr>
              <a:t>宫的日期、时间（</a:t>
            </a:r>
            <a:r>
              <a:rPr lang="en-US" altLang="zh-CN" sz="2800" b="1">
                <a:solidFill>
                  <a:srgbClr val="0000FF"/>
                </a:solidFill>
              </a:rPr>
              <a:t>2000.0</a:t>
            </a:r>
            <a:r>
              <a:rPr lang="zh-CN" altLang="en-US" sz="2800" b="1">
                <a:solidFill>
                  <a:srgbClr val="0000FF"/>
                </a:solidFill>
              </a:rPr>
              <a:t>）</a:t>
            </a:r>
            <a:r>
              <a:rPr lang="zh-CN" altLang="en-US"/>
              <a:t> </a:t>
            </a:r>
          </a:p>
        </p:txBody>
      </p:sp>
      <p:grpSp>
        <p:nvGrpSpPr>
          <p:cNvPr id="53251" name="Group 3">
            <a:extLst>
              <a:ext uri="{FF2B5EF4-FFF2-40B4-BE49-F238E27FC236}">
                <a16:creationId xmlns:a16="http://schemas.microsoft.com/office/drawing/2014/main" id="{12F9EA2B-C34B-4F56-B46A-89EFEC5D9BF5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576388"/>
            <a:ext cx="7962900" cy="4699000"/>
            <a:chOff x="-3" y="-3"/>
            <a:chExt cx="4272" cy="3499"/>
          </a:xfrm>
        </p:grpSpPr>
        <p:grpSp>
          <p:nvGrpSpPr>
            <p:cNvPr id="53252" name="Group 4">
              <a:extLst>
                <a:ext uri="{FF2B5EF4-FFF2-40B4-BE49-F238E27FC236}">
                  <a16:creationId xmlns:a16="http://schemas.microsoft.com/office/drawing/2014/main" id="{4AC0488F-59A7-4F9B-BD0F-07F1DE9F9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266" cy="3493"/>
              <a:chOff x="0" y="0"/>
              <a:chExt cx="4266" cy="3493"/>
            </a:xfrm>
          </p:grpSpPr>
          <p:grpSp>
            <p:nvGrpSpPr>
              <p:cNvPr id="53253" name="Group 5">
                <a:extLst>
                  <a:ext uri="{FF2B5EF4-FFF2-40B4-BE49-F238E27FC236}">
                    <a16:creationId xmlns:a16="http://schemas.microsoft.com/office/drawing/2014/main" id="{28B0C1EA-60BE-425B-B02B-E244905DD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18" cy="499"/>
                <a:chOff x="0" y="0"/>
                <a:chExt cx="818" cy="499"/>
              </a:xfrm>
            </p:grpSpPr>
            <p:sp>
              <p:nvSpPr>
                <p:cNvPr id="53254" name="Rectangle 6">
                  <a:extLst>
                    <a:ext uri="{FF2B5EF4-FFF2-40B4-BE49-F238E27FC236}">
                      <a16:creationId xmlns:a16="http://schemas.microsoft.com/office/drawing/2014/main" id="{41E38E58-AA74-4022-A8F6-A9DE29100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日期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55" name="Rectangle 7">
                  <a:extLst>
                    <a:ext uri="{FF2B5EF4-FFF2-40B4-BE49-F238E27FC236}">
                      <a16:creationId xmlns:a16="http://schemas.microsoft.com/office/drawing/2014/main" id="{E9AE5CAB-49FE-4805-9147-6389D8165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56" name="Group 8">
                <a:extLst>
                  <a:ext uri="{FF2B5EF4-FFF2-40B4-BE49-F238E27FC236}">
                    <a16:creationId xmlns:a16="http://schemas.microsoft.com/office/drawing/2014/main" id="{0F9EFD9A-4E97-4FEF-ADC5-4BBF03AB4A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0"/>
                <a:ext cx="906" cy="499"/>
                <a:chOff x="818" y="0"/>
                <a:chExt cx="906" cy="499"/>
              </a:xfrm>
            </p:grpSpPr>
            <p:sp>
              <p:nvSpPr>
                <p:cNvPr id="53257" name="Rectangle 9">
                  <a:extLst>
                    <a:ext uri="{FF2B5EF4-FFF2-40B4-BE49-F238E27FC236}">
                      <a16:creationId xmlns:a16="http://schemas.microsoft.com/office/drawing/2014/main" id="{6D5D37E4-B215-4F9B-8FDF-153E09006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0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北京时间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58" name="Rectangle 10">
                  <a:extLst>
                    <a:ext uri="{FF2B5EF4-FFF2-40B4-BE49-F238E27FC236}">
                      <a16:creationId xmlns:a16="http://schemas.microsoft.com/office/drawing/2014/main" id="{2E106F09-4335-4FFF-9CF5-B2FAD0CE3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0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59" name="Group 11">
                <a:extLst>
                  <a:ext uri="{FF2B5EF4-FFF2-40B4-BE49-F238E27FC236}">
                    <a16:creationId xmlns:a16="http://schemas.microsoft.com/office/drawing/2014/main" id="{B8E46335-0347-4F2C-932D-92092C5EF9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0"/>
                <a:ext cx="554" cy="499"/>
                <a:chOff x="1724" y="0"/>
                <a:chExt cx="554" cy="499"/>
              </a:xfrm>
            </p:grpSpPr>
            <p:sp>
              <p:nvSpPr>
                <p:cNvPr id="53260" name="Rectangle 12">
                  <a:extLst>
                    <a:ext uri="{FF2B5EF4-FFF2-40B4-BE49-F238E27FC236}">
                      <a16:creationId xmlns:a16="http://schemas.microsoft.com/office/drawing/2014/main" id="{DE9D6F68-4C24-4DA3-A65F-D3D18FE59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0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星座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61" name="Rectangle 13">
                  <a:extLst>
                    <a:ext uri="{FF2B5EF4-FFF2-40B4-BE49-F238E27FC236}">
                      <a16:creationId xmlns:a16="http://schemas.microsoft.com/office/drawing/2014/main" id="{30501193-EFE8-467C-AFF3-534001F5A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0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62" name="Group 14">
                <a:extLst>
                  <a:ext uri="{FF2B5EF4-FFF2-40B4-BE49-F238E27FC236}">
                    <a16:creationId xmlns:a16="http://schemas.microsoft.com/office/drawing/2014/main" id="{361870F3-D7D2-4519-8DA3-78903074B3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0"/>
                <a:ext cx="906" cy="499"/>
                <a:chOff x="2278" y="0"/>
                <a:chExt cx="906" cy="499"/>
              </a:xfrm>
            </p:grpSpPr>
            <p:sp>
              <p:nvSpPr>
                <p:cNvPr id="53263" name="Rectangle 15">
                  <a:extLst>
                    <a:ext uri="{FF2B5EF4-FFF2-40B4-BE49-F238E27FC236}">
                      <a16:creationId xmlns:a16="http://schemas.microsoft.com/office/drawing/2014/main" id="{F013FD47-E650-415A-80DA-58540A9CB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0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黄经范围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64" name="Rectangle 16">
                  <a:extLst>
                    <a:ext uri="{FF2B5EF4-FFF2-40B4-BE49-F238E27FC236}">
                      <a16:creationId xmlns:a16="http://schemas.microsoft.com/office/drawing/2014/main" id="{F076BB5E-4367-4E7E-BAE7-E9EC7B681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0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65" name="Group 17">
                <a:extLst>
                  <a:ext uri="{FF2B5EF4-FFF2-40B4-BE49-F238E27FC236}">
                    <a16:creationId xmlns:a16="http://schemas.microsoft.com/office/drawing/2014/main" id="{F9FE4C18-3484-4606-93BD-B778E0FBE3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0"/>
                <a:ext cx="1082" cy="499"/>
                <a:chOff x="3184" y="0"/>
                <a:chExt cx="1082" cy="499"/>
              </a:xfrm>
            </p:grpSpPr>
            <p:sp>
              <p:nvSpPr>
                <p:cNvPr id="53266" name="Rectangle 18">
                  <a:extLst>
                    <a:ext uri="{FF2B5EF4-FFF2-40B4-BE49-F238E27FC236}">
                      <a16:creationId xmlns:a16="http://schemas.microsoft.com/office/drawing/2014/main" id="{E0A6C3A4-4F5B-4098-9DA2-40DB3CCA5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0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停留时间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67" name="Rectangle 19">
                  <a:extLst>
                    <a:ext uri="{FF2B5EF4-FFF2-40B4-BE49-F238E27FC236}">
                      <a16:creationId xmlns:a16="http://schemas.microsoft.com/office/drawing/2014/main" id="{45AC6157-9300-43A8-B2DC-F031BB863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0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68" name="Group 20">
                <a:extLst>
                  <a:ext uri="{FF2B5EF4-FFF2-40B4-BE49-F238E27FC236}">
                    <a16:creationId xmlns:a16="http://schemas.microsoft.com/office/drawing/2014/main" id="{3B2CE284-8447-4CD1-8182-BD6088FB57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99"/>
                <a:ext cx="818" cy="499"/>
                <a:chOff x="0" y="499"/>
                <a:chExt cx="818" cy="499"/>
              </a:xfrm>
            </p:grpSpPr>
            <p:sp>
              <p:nvSpPr>
                <p:cNvPr id="53269" name="Rectangle 21">
                  <a:extLst>
                    <a:ext uri="{FF2B5EF4-FFF2-40B4-BE49-F238E27FC236}">
                      <a16:creationId xmlns:a16="http://schemas.microsoft.com/office/drawing/2014/main" id="{A0D9BBD4-056E-4C1E-9A59-613FA2AAC4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99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0" name="Rectangle 22">
                  <a:extLst>
                    <a:ext uri="{FF2B5EF4-FFF2-40B4-BE49-F238E27FC236}">
                      <a16:creationId xmlns:a16="http://schemas.microsoft.com/office/drawing/2014/main" id="{1B49E8A9-2A24-4B78-B763-B6B990BB1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99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71" name="Group 23">
                <a:extLst>
                  <a:ext uri="{FF2B5EF4-FFF2-40B4-BE49-F238E27FC236}">
                    <a16:creationId xmlns:a16="http://schemas.microsoft.com/office/drawing/2014/main" id="{61DFFE57-AFF4-4CB5-B0E5-351B1A48F0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499"/>
                <a:ext cx="906" cy="499"/>
                <a:chOff x="818" y="499"/>
                <a:chExt cx="906" cy="499"/>
              </a:xfrm>
            </p:grpSpPr>
            <p:sp>
              <p:nvSpPr>
                <p:cNvPr id="53272" name="Rectangle 24">
                  <a:extLst>
                    <a:ext uri="{FF2B5EF4-FFF2-40B4-BE49-F238E27FC236}">
                      <a16:creationId xmlns:a16="http://schemas.microsoft.com/office/drawing/2014/main" id="{D8008E39-97F0-40F7-9AB6-EAB2260ED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499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21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3" name="Rectangle 25">
                  <a:extLst>
                    <a:ext uri="{FF2B5EF4-FFF2-40B4-BE49-F238E27FC236}">
                      <a16:creationId xmlns:a16="http://schemas.microsoft.com/office/drawing/2014/main" id="{3F4D44A6-5EC7-48AA-B27B-5F09C8010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499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74" name="Group 26">
                <a:extLst>
                  <a:ext uri="{FF2B5EF4-FFF2-40B4-BE49-F238E27FC236}">
                    <a16:creationId xmlns:a16="http://schemas.microsoft.com/office/drawing/2014/main" id="{B2DC986D-67DE-4BA1-BA8E-891C312ABD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499"/>
                <a:ext cx="554" cy="499"/>
                <a:chOff x="1724" y="499"/>
                <a:chExt cx="554" cy="499"/>
              </a:xfrm>
            </p:grpSpPr>
            <p:sp>
              <p:nvSpPr>
                <p:cNvPr id="53275" name="Rectangle 27">
                  <a:extLst>
                    <a:ext uri="{FF2B5EF4-FFF2-40B4-BE49-F238E27FC236}">
                      <a16:creationId xmlns:a16="http://schemas.microsoft.com/office/drawing/2014/main" id="{3B435371-9344-4D87-90EA-F47199AB5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499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摩羯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6" name="Rectangle 28">
                  <a:extLst>
                    <a:ext uri="{FF2B5EF4-FFF2-40B4-BE49-F238E27FC236}">
                      <a16:creationId xmlns:a16="http://schemas.microsoft.com/office/drawing/2014/main" id="{49A85A23-F045-4DA9-B644-A45B57CC4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499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77" name="Group 29">
                <a:extLst>
                  <a:ext uri="{FF2B5EF4-FFF2-40B4-BE49-F238E27FC236}">
                    <a16:creationId xmlns:a16="http://schemas.microsoft.com/office/drawing/2014/main" id="{D927058F-61D9-4C47-BB69-4A8290E50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499"/>
                <a:ext cx="906" cy="499"/>
                <a:chOff x="2278" y="499"/>
                <a:chExt cx="906" cy="499"/>
              </a:xfrm>
            </p:grpSpPr>
            <p:sp>
              <p:nvSpPr>
                <p:cNvPr id="53278" name="Rectangle 30">
                  <a:extLst>
                    <a:ext uri="{FF2B5EF4-FFF2-40B4-BE49-F238E27FC236}">
                      <a16:creationId xmlns:a16="http://schemas.microsoft.com/office/drawing/2014/main" id="{BCCC4996-1D89-4A94-8F7C-9A7C57E56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499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27.4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9" name="Rectangle 31">
                  <a:extLst>
                    <a:ext uri="{FF2B5EF4-FFF2-40B4-BE49-F238E27FC236}">
                      <a16:creationId xmlns:a16="http://schemas.microsoft.com/office/drawing/2014/main" id="{119B708E-20EB-46C7-8505-12CFF0F42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499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80" name="Group 32">
                <a:extLst>
                  <a:ext uri="{FF2B5EF4-FFF2-40B4-BE49-F238E27FC236}">
                    <a16:creationId xmlns:a16="http://schemas.microsoft.com/office/drawing/2014/main" id="{AE735D52-0C2A-46C6-B4F3-724970EE5F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499"/>
                <a:ext cx="1082" cy="499"/>
                <a:chOff x="3184" y="499"/>
                <a:chExt cx="1082" cy="499"/>
              </a:xfrm>
            </p:grpSpPr>
            <p:sp>
              <p:nvSpPr>
                <p:cNvPr id="53281" name="Rectangle 33">
                  <a:extLst>
                    <a:ext uri="{FF2B5EF4-FFF2-40B4-BE49-F238E27FC236}">
                      <a16:creationId xmlns:a16="http://schemas.microsoft.com/office/drawing/2014/main" id="{40152923-E3F0-4488-B79C-B24D77BB9A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499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2" name="Rectangle 34">
                  <a:extLst>
                    <a:ext uri="{FF2B5EF4-FFF2-40B4-BE49-F238E27FC236}">
                      <a16:creationId xmlns:a16="http://schemas.microsoft.com/office/drawing/2014/main" id="{BDD6C08B-BE5B-4E1B-98D0-69259A364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499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83" name="Group 35">
                <a:extLst>
                  <a:ext uri="{FF2B5EF4-FFF2-40B4-BE49-F238E27FC236}">
                    <a16:creationId xmlns:a16="http://schemas.microsoft.com/office/drawing/2014/main" id="{C532E0F4-9A93-4337-8C05-621FC5685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8"/>
                <a:ext cx="818" cy="499"/>
                <a:chOff x="0" y="998"/>
                <a:chExt cx="818" cy="499"/>
              </a:xfrm>
            </p:grpSpPr>
            <p:sp>
              <p:nvSpPr>
                <p:cNvPr id="53284" name="Rectangle 36">
                  <a:extLst>
                    <a:ext uri="{FF2B5EF4-FFF2-40B4-BE49-F238E27FC236}">
                      <a16:creationId xmlns:a16="http://schemas.microsoft.com/office/drawing/2014/main" id="{A53980D4-43AD-484E-AA98-86AA1CBA35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98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16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5" name="Rectangle 37">
                  <a:extLst>
                    <a:ext uri="{FF2B5EF4-FFF2-40B4-BE49-F238E27FC236}">
                      <a16:creationId xmlns:a16="http://schemas.microsoft.com/office/drawing/2014/main" id="{E5C4AD16-270A-46A0-9536-A438F99F36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98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86" name="Group 38">
                <a:extLst>
                  <a:ext uri="{FF2B5EF4-FFF2-40B4-BE49-F238E27FC236}">
                    <a16:creationId xmlns:a16="http://schemas.microsoft.com/office/drawing/2014/main" id="{57F1B909-D7D6-4F68-B6E2-8E64FA377C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998"/>
                <a:ext cx="906" cy="499"/>
                <a:chOff x="818" y="998"/>
                <a:chExt cx="906" cy="499"/>
              </a:xfrm>
            </p:grpSpPr>
            <p:sp>
              <p:nvSpPr>
                <p:cNvPr id="53287" name="Rectangle 39">
                  <a:extLst>
                    <a:ext uri="{FF2B5EF4-FFF2-40B4-BE49-F238E27FC236}">
                      <a16:creationId xmlns:a16="http://schemas.microsoft.com/office/drawing/2014/main" id="{49AFB6B8-DB90-437E-81F3-B66C41859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998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23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8" name="Rectangle 40">
                  <a:extLst>
                    <a:ext uri="{FF2B5EF4-FFF2-40B4-BE49-F238E27FC236}">
                      <a16:creationId xmlns:a16="http://schemas.microsoft.com/office/drawing/2014/main" id="{BC2E04C3-462F-489B-843C-4BBB07CE7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998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89" name="Group 41">
                <a:extLst>
                  <a:ext uri="{FF2B5EF4-FFF2-40B4-BE49-F238E27FC236}">
                    <a16:creationId xmlns:a16="http://schemas.microsoft.com/office/drawing/2014/main" id="{5E8E417E-D4BC-4A76-A4CC-0AFA012D83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998"/>
                <a:ext cx="554" cy="499"/>
                <a:chOff x="1724" y="998"/>
                <a:chExt cx="554" cy="499"/>
              </a:xfrm>
            </p:grpSpPr>
            <p:sp>
              <p:nvSpPr>
                <p:cNvPr id="53290" name="Rectangle 42">
                  <a:extLst>
                    <a:ext uri="{FF2B5EF4-FFF2-40B4-BE49-F238E27FC236}">
                      <a16:creationId xmlns:a16="http://schemas.microsoft.com/office/drawing/2014/main" id="{C336EECD-A560-4728-B252-E37C3B8F8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998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宝瓶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91" name="Rectangle 43">
                  <a:extLst>
                    <a:ext uri="{FF2B5EF4-FFF2-40B4-BE49-F238E27FC236}">
                      <a16:creationId xmlns:a16="http://schemas.microsoft.com/office/drawing/2014/main" id="{F1FD7417-93CC-4B53-9FA6-10C487704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998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92" name="Group 44">
                <a:extLst>
                  <a:ext uri="{FF2B5EF4-FFF2-40B4-BE49-F238E27FC236}">
                    <a16:creationId xmlns:a16="http://schemas.microsoft.com/office/drawing/2014/main" id="{774FEABD-2A32-49DF-8C9E-01A7098D2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998"/>
                <a:ext cx="906" cy="499"/>
                <a:chOff x="2278" y="998"/>
                <a:chExt cx="906" cy="499"/>
              </a:xfrm>
            </p:grpSpPr>
            <p:sp>
              <p:nvSpPr>
                <p:cNvPr id="53293" name="Rectangle 45">
                  <a:extLst>
                    <a:ext uri="{FF2B5EF4-FFF2-40B4-BE49-F238E27FC236}">
                      <a16:creationId xmlns:a16="http://schemas.microsoft.com/office/drawing/2014/main" id="{73CF29E3-7A2C-47A6-BFDB-D6321FFB44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998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24.9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94" name="Rectangle 46">
                  <a:extLst>
                    <a:ext uri="{FF2B5EF4-FFF2-40B4-BE49-F238E27FC236}">
                      <a16:creationId xmlns:a16="http://schemas.microsoft.com/office/drawing/2014/main" id="{77AFA09F-8CC1-42F3-AFF7-AAC542366B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998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95" name="Group 47">
                <a:extLst>
                  <a:ext uri="{FF2B5EF4-FFF2-40B4-BE49-F238E27FC236}">
                    <a16:creationId xmlns:a16="http://schemas.microsoft.com/office/drawing/2014/main" id="{824B2BBA-1ABE-4B92-B767-FB7E0D05FA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998"/>
                <a:ext cx="1082" cy="499"/>
                <a:chOff x="3184" y="998"/>
                <a:chExt cx="1082" cy="499"/>
              </a:xfrm>
            </p:grpSpPr>
            <p:sp>
              <p:nvSpPr>
                <p:cNvPr id="53296" name="Rectangle 48">
                  <a:extLst>
                    <a:ext uri="{FF2B5EF4-FFF2-40B4-BE49-F238E27FC236}">
                      <a16:creationId xmlns:a16="http://schemas.microsoft.com/office/drawing/2014/main" id="{B669B180-826F-428F-B663-079C3841FF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998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97" name="Rectangle 49">
                  <a:extLst>
                    <a:ext uri="{FF2B5EF4-FFF2-40B4-BE49-F238E27FC236}">
                      <a16:creationId xmlns:a16="http://schemas.microsoft.com/office/drawing/2014/main" id="{ADB851D4-D4EE-4EB0-8235-8A7BFCFED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998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298" name="Group 50">
                <a:extLst>
                  <a:ext uri="{FF2B5EF4-FFF2-40B4-BE49-F238E27FC236}">
                    <a16:creationId xmlns:a16="http://schemas.microsoft.com/office/drawing/2014/main" id="{3A421C6B-6FB4-4DF1-B9EA-0A3B2D76B6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97"/>
                <a:ext cx="818" cy="499"/>
                <a:chOff x="0" y="1497"/>
                <a:chExt cx="818" cy="499"/>
              </a:xfrm>
            </p:grpSpPr>
            <p:sp>
              <p:nvSpPr>
                <p:cNvPr id="53299" name="Rectangle 51">
                  <a:extLst>
                    <a:ext uri="{FF2B5EF4-FFF2-40B4-BE49-F238E27FC236}">
                      <a16:creationId xmlns:a16="http://schemas.microsoft.com/office/drawing/2014/main" id="{7AD4E4DD-1FD0-4111-B96D-D2DA2BB75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497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00" name="Rectangle 52">
                  <a:extLst>
                    <a:ext uri="{FF2B5EF4-FFF2-40B4-BE49-F238E27FC236}">
                      <a16:creationId xmlns:a16="http://schemas.microsoft.com/office/drawing/2014/main" id="{11D62A8F-C29E-4400-A88B-D48D64066F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97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01" name="Group 53">
                <a:extLst>
                  <a:ext uri="{FF2B5EF4-FFF2-40B4-BE49-F238E27FC236}">
                    <a16:creationId xmlns:a16="http://schemas.microsoft.com/office/drawing/2014/main" id="{B79CABB5-85AF-44D8-B9E8-FBBDEE9130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1497"/>
                <a:ext cx="906" cy="499"/>
                <a:chOff x="818" y="1497"/>
                <a:chExt cx="906" cy="499"/>
              </a:xfrm>
            </p:grpSpPr>
            <p:sp>
              <p:nvSpPr>
                <p:cNvPr id="53302" name="Rectangle 54">
                  <a:extLst>
                    <a:ext uri="{FF2B5EF4-FFF2-40B4-BE49-F238E27FC236}">
                      <a16:creationId xmlns:a16="http://schemas.microsoft.com/office/drawing/2014/main" id="{B7B2BEF2-361C-4BEA-ACA4-BBBDF0680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1497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03" name="Rectangle 55">
                  <a:extLst>
                    <a:ext uri="{FF2B5EF4-FFF2-40B4-BE49-F238E27FC236}">
                      <a16:creationId xmlns:a16="http://schemas.microsoft.com/office/drawing/2014/main" id="{A3461BBC-B699-42F9-B362-1638FD57E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1497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04" name="Group 56">
                <a:extLst>
                  <a:ext uri="{FF2B5EF4-FFF2-40B4-BE49-F238E27FC236}">
                    <a16:creationId xmlns:a16="http://schemas.microsoft.com/office/drawing/2014/main" id="{EE58AA06-B78F-49FF-A271-D8BC4F567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1497"/>
                <a:ext cx="554" cy="499"/>
                <a:chOff x="1724" y="1497"/>
                <a:chExt cx="554" cy="499"/>
              </a:xfrm>
            </p:grpSpPr>
            <p:sp>
              <p:nvSpPr>
                <p:cNvPr id="53305" name="Rectangle 57">
                  <a:extLst>
                    <a:ext uri="{FF2B5EF4-FFF2-40B4-BE49-F238E27FC236}">
                      <a16:creationId xmlns:a16="http://schemas.microsoft.com/office/drawing/2014/main" id="{06BBF9D6-7375-4A5B-A76F-FB3CAC6DF4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1497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双鱼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06" name="Rectangle 58">
                  <a:extLst>
                    <a:ext uri="{FF2B5EF4-FFF2-40B4-BE49-F238E27FC236}">
                      <a16:creationId xmlns:a16="http://schemas.microsoft.com/office/drawing/2014/main" id="{E5B71777-F40D-42B3-82AD-29204221A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1497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07" name="Group 59">
                <a:extLst>
                  <a:ext uri="{FF2B5EF4-FFF2-40B4-BE49-F238E27FC236}">
                    <a16:creationId xmlns:a16="http://schemas.microsoft.com/office/drawing/2014/main" id="{FDC1DE25-B741-4B1F-BA01-CB705FFFB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1497"/>
                <a:ext cx="906" cy="499"/>
                <a:chOff x="2278" y="1497"/>
                <a:chExt cx="906" cy="499"/>
              </a:xfrm>
            </p:grpSpPr>
            <p:sp>
              <p:nvSpPr>
                <p:cNvPr id="53308" name="Rectangle 60">
                  <a:extLst>
                    <a:ext uri="{FF2B5EF4-FFF2-40B4-BE49-F238E27FC236}">
                      <a16:creationId xmlns:a16="http://schemas.microsoft.com/office/drawing/2014/main" id="{583FB63A-CAD9-44FC-B187-6A8DCAE47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1497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36.3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09" name="Rectangle 61">
                  <a:extLst>
                    <a:ext uri="{FF2B5EF4-FFF2-40B4-BE49-F238E27FC236}">
                      <a16:creationId xmlns:a16="http://schemas.microsoft.com/office/drawing/2014/main" id="{0CDF2910-01EB-49B3-9731-2E08B29C4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1497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10" name="Group 62">
                <a:extLst>
                  <a:ext uri="{FF2B5EF4-FFF2-40B4-BE49-F238E27FC236}">
                    <a16:creationId xmlns:a16="http://schemas.microsoft.com/office/drawing/2014/main" id="{40D47E98-D003-46C7-90FD-E396BB055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1497"/>
                <a:ext cx="1082" cy="499"/>
                <a:chOff x="3184" y="1497"/>
                <a:chExt cx="1082" cy="499"/>
              </a:xfrm>
            </p:grpSpPr>
            <p:sp>
              <p:nvSpPr>
                <p:cNvPr id="53311" name="Rectangle 63">
                  <a:extLst>
                    <a:ext uri="{FF2B5EF4-FFF2-40B4-BE49-F238E27FC236}">
                      <a16:creationId xmlns:a16="http://schemas.microsoft.com/office/drawing/2014/main" id="{3F5B2FA3-35D6-4C48-B256-ABCB93A14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497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36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2" name="Rectangle 64">
                  <a:extLst>
                    <a:ext uri="{FF2B5EF4-FFF2-40B4-BE49-F238E27FC236}">
                      <a16:creationId xmlns:a16="http://schemas.microsoft.com/office/drawing/2014/main" id="{49B632DE-EA50-4681-AD77-E46CCC45B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1497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13" name="Group 65">
                <a:extLst>
                  <a:ext uri="{FF2B5EF4-FFF2-40B4-BE49-F238E27FC236}">
                    <a16:creationId xmlns:a16="http://schemas.microsoft.com/office/drawing/2014/main" id="{0F87B6AC-E2EC-4222-B7FD-D42BCD9AD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96"/>
                <a:ext cx="818" cy="499"/>
                <a:chOff x="0" y="1996"/>
                <a:chExt cx="818" cy="499"/>
              </a:xfrm>
            </p:grpSpPr>
            <p:sp>
              <p:nvSpPr>
                <p:cNvPr id="53314" name="Rectangle 66">
                  <a:extLst>
                    <a:ext uri="{FF2B5EF4-FFF2-40B4-BE49-F238E27FC236}">
                      <a16:creationId xmlns:a16="http://schemas.microsoft.com/office/drawing/2014/main" id="{928CC0B0-011C-412C-B9D0-5FF66AE0A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96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5" name="Rectangle 67">
                  <a:extLst>
                    <a:ext uri="{FF2B5EF4-FFF2-40B4-BE49-F238E27FC236}">
                      <a16:creationId xmlns:a16="http://schemas.microsoft.com/office/drawing/2014/main" id="{04FEF8D7-1B90-4345-B83B-722D1A0D5C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96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16" name="Group 68">
                <a:extLst>
                  <a:ext uri="{FF2B5EF4-FFF2-40B4-BE49-F238E27FC236}">
                    <a16:creationId xmlns:a16="http://schemas.microsoft.com/office/drawing/2014/main" id="{3FC8505D-D4A2-49A8-A4F2-1F18317B7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1996"/>
                <a:ext cx="906" cy="499"/>
                <a:chOff x="818" y="1996"/>
                <a:chExt cx="906" cy="499"/>
              </a:xfrm>
            </p:grpSpPr>
            <p:sp>
              <p:nvSpPr>
                <p:cNvPr id="53317" name="Rectangle 69">
                  <a:extLst>
                    <a:ext uri="{FF2B5EF4-FFF2-40B4-BE49-F238E27FC236}">
                      <a16:creationId xmlns:a16="http://schemas.microsoft.com/office/drawing/2014/main" id="{BD947C2F-4784-4E2C-9F20-0E66DD0D7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1996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8" name="Rectangle 70">
                  <a:extLst>
                    <a:ext uri="{FF2B5EF4-FFF2-40B4-BE49-F238E27FC236}">
                      <a16:creationId xmlns:a16="http://schemas.microsoft.com/office/drawing/2014/main" id="{A490C254-C283-4AFA-8B4B-6864ADEE07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1996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19" name="Group 71">
                <a:extLst>
                  <a:ext uri="{FF2B5EF4-FFF2-40B4-BE49-F238E27FC236}">
                    <a16:creationId xmlns:a16="http://schemas.microsoft.com/office/drawing/2014/main" id="{0C1FA1D0-9058-411C-AD53-8CB1A699E6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1996"/>
                <a:ext cx="554" cy="499"/>
                <a:chOff x="1724" y="1996"/>
                <a:chExt cx="554" cy="499"/>
              </a:xfrm>
            </p:grpSpPr>
            <p:sp>
              <p:nvSpPr>
                <p:cNvPr id="53320" name="Rectangle 72">
                  <a:extLst>
                    <a:ext uri="{FF2B5EF4-FFF2-40B4-BE49-F238E27FC236}">
                      <a16:creationId xmlns:a16="http://schemas.microsoft.com/office/drawing/2014/main" id="{466FEDDD-EE70-47C9-96BF-A7F54BFB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1996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白羊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1" name="Rectangle 73">
                  <a:extLst>
                    <a:ext uri="{FF2B5EF4-FFF2-40B4-BE49-F238E27FC236}">
                      <a16:creationId xmlns:a16="http://schemas.microsoft.com/office/drawing/2014/main" id="{F9BAD1C8-81D8-4389-8C9E-100C18986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1996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22" name="Group 74">
                <a:extLst>
                  <a:ext uri="{FF2B5EF4-FFF2-40B4-BE49-F238E27FC236}">
                    <a16:creationId xmlns:a16="http://schemas.microsoft.com/office/drawing/2014/main" id="{B8C62447-BF30-443E-A2BA-E686F4BB9A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1996"/>
                <a:ext cx="906" cy="499"/>
                <a:chOff x="2278" y="1996"/>
                <a:chExt cx="906" cy="499"/>
              </a:xfrm>
            </p:grpSpPr>
            <p:sp>
              <p:nvSpPr>
                <p:cNvPr id="53323" name="Rectangle 75">
                  <a:extLst>
                    <a:ext uri="{FF2B5EF4-FFF2-40B4-BE49-F238E27FC236}">
                      <a16:creationId xmlns:a16="http://schemas.microsoft.com/office/drawing/2014/main" id="{8CAA0FF9-9931-4037-BD88-CECB48C2F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1996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24.9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4" name="Rectangle 76">
                  <a:extLst>
                    <a:ext uri="{FF2B5EF4-FFF2-40B4-BE49-F238E27FC236}">
                      <a16:creationId xmlns:a16="http://schemas.microsoft.com/office/drawing/2014/main" id="{03F04331-BAC7-4A65-A775-F28384B3A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1996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25" name="Group 77">
                <a:extLst>
                  <a:ext uri="{FF2B5EF4-FFF2-40B4-BE49-F238E27FC236}">
                    <a16:creationId xmlns:a16="http://schemas.microsoft.com/office/drawing/2014/main" id="{0263FC6E-7027-49A4-9086-3A9CB53C37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1996"/>
                <a:ext cx="1082" cy="499"/>
                <a:chOff x="3184" y="1996"/>
                <a:chExt cx="1082" cy="499"/>
              </a:xfrm>
            </p:grpSpPr>
            <p:sp>
              <p:nvSpPr>
                <p:cNvPr id="53326" name="Rectangle 78">
                  <a:extLst>
                    <a:ext uri="{FF2B5EF4-FFF2-40B4-BE49-F238E27FC236}">
                      <a16:creationId xmlns:a16="http://schemas.microsoft.com/office/drawing/2014/main" id="{3EB4CCFB-6C4C-47B2-B992-21A5DE7E3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1996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25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7" name="Rectangle 79">
                  <a:extLst>
                    <a:ext uri="{FF2B5EF4-FFF2-40B4-BE49-F238E27FC236}">
                      <a16:creationId xmlns:a16="http://schemas.microsoft.com/office/drawing/2014/main" id="{E7197740-BB15-405C-A096-F8C9E0056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1996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28" name="Group 80">
                <a:extLst>
                  <a:ext uri="{FF2B5EF4-FFF2-40B4-BE49-F238E27FC236}">
                    <a16:creationId xmlns:a16="http://schemas.microsoft.com/office/drawing/2014/main" id="{8EDB9A5C-F40D-4F95-8AF4-F8540C642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495"/>
                <a:ext cx="818" cy="499"/>
                <a:chOff x="0" y="2495"/>
                <a:chExt cx="818" cy="499"/>
              </a:xfrm>
            </p:grpSpPr>
            <p:sp>
              <p:nvSpPr>
                <p:cNvPr id="53329" name="Rectangle 81">
                  <a:extLst>
                    <a:ext uri="{FF2B5EF4-FFF2-40B4-BE49-F238E27FC236}">
                      <a16:creationId xmlns:a16="http://schemas.microsoft.com/office/drawing/2014/main" id="{FAEE75AD-5927-4232-9CC5-117C10DC2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495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5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0" name="Rectangle 82">
                  <a:extLst>
                    <a:ext uri="{FF2B5EF4-FFF2-40B4-BE49-F238E27FC236}">
                      <a16:creationId xmlns:a16="http://schemas.microsoft.com/office/drawing/2014/main" id="{76D0881E-5569-4BA0-9F1E-87B7C2144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495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31" name="Group 83">
                <a:extLst>
                  <a:ext uri="{FF2B5EF4-FFF2-40B4-BE49-F238E27FC236}">
                    <a16:creationId xmlns:a16="http://schemas.microsoft.com/office/drawing/2014/main" id="{7D9E4E8D-13F3-4235-8D34-B315C165F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2495"/>
                <a:ext cx="906" cy="499"/>
                <a:chOff x="818" y="2495"/>
                <a:chExt cx="906" cy="499"/>
              </a:xfrm>
            </p:grpSpPr>
            <p:sp>
              <p:nvSpPr>
                <p:cNvPr id="53332" name="Rectangle 84">
                  <a:extLst>
                    <a:ext uri="{FF2B5EF4-FFF2-40B4-BE49-F238E27FC236}">
                      <a16:creationId xmlns:a16="http://schemas.microsoft.com/office/drawing/2014/main" id="{0A804C6A-0EB2-44D5-8C93-7861A90BC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2495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3" name="Rectangle 85">
                  <a:extLst>
                    <a:ext uri="{FF2B5EF4-FFF2-40B4-BE49-F238E27FC236}">
                      <a16:creationId xmlns:a16="http://schemas.microsoft.com/office/drawing/2014/main" id="{D336CFBD-D147-4F58-98A9-213EA9EEE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2495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34" name="Group 86">
                <a:extLst>
                  <a:ext uri="{FF2B5EF4-FFF2-40B4-BE49-F238E27FC236}">
                    <a16:creationId xmlns:a16="http://schemas.microsoft.com/office/drawing/2014/main" id="{D8B9CB04-E2F1-4FE8-BCB6-68ABAB7FE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2495"/>
                <a:ext cx="554" cy="499"/>
                <a:chOff x="1724" y="2495"/>
                <a:chExt cx="554" cy="499"/>
              </a:xfrm>
            </p:grpSpPr>
            <p:sp>
              <p:nvSpPr>
                <p:cNvPr id="53335" name="Rectangle 87">
                  <a:extLst>
                    <a:ext uri="{FF2B5EF4-FFF2-40B4-BE49-F238E27FC236}">
                      <a16:creationId xmlns:a16="http://schemas.microsoft.com/office/drawing/2014/main" id="{7466E227-EB86-4A87-9A55-FAFFAC5B76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2495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金牛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6" name="Rectangle 88">
                  <a:extLst>
                    <a:ext uri="{FF2B5EF4-FFF2-40B4-BE49-F238E27FC236}">
                      <a16:creationId xmlns:a16="http://schemas.microsoft.com/office/drawing/2014/main" id="{31455207-3A1D-403A-AE81-8BD4D8C69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2495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37" name="Group 89">
                <a:extLst>
                  <a:ext uri="{FF2B5EF4-FFF2-40B4-BE49-F238E27FC236}">
                    <a16:creationId xmlns:a16="http://schemas.microsoft.com/office/drawing/2014/main" id="{372FD857-A19F-4998-AC2A-2F08A3AE9C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2495"/>
                <a:ext cx="906" cy="499"/>
                <a:chOff x="2278" y="2495"/>
                <a:chExt cx="906" cy="499"/>
              </a:xfrm>
            </p:grpSpPr>
            <p:sp>
              <p:nvSpPr>
                <p:cNvPr id="53338" name="Rectangle 90">
                  <a:extLst>
                    <a:ext uri="{FF2B5EF4-FFF2-40B4-BE49-F238E27FC236}">
                      <a16:creationId xmlns:a16="http://schemas.microsoft.com/office/drawing/2014/main" id="{93844BED-35B4-4E5D-8232-B6B14DA36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2495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36.7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9" name="Rectangle 91">
                  <a:extLst>
                    <a:ext uri="{FF2B5EF4-FFF2-40B4-BE49-F238E27FC236}">
                      <a16:creationId xmlns:a16="http://schemas.microsoft.com/office/drawing/2014/main" id="{0858A302-79BB-4F71-8EBC-D3342F6C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2495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40" name="Group 92">
                <a:extLst>
                  <a:ext uri="{FF2B5EF4-FFF2-40B4-BE49-F238E27FC236}">
                    <a16:creationId xmlns:a16="http://schemas.microsoft.com/office/drawing/2014/main" id="{A09848D2-E799-41D2-A0DA-CB8C450D2F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2495"/>
                <a:ext cx="1082" cy="499"/>
                <a:chOff x="3184" y="2495"/>
                <a:chExt cx="1082" cy="499"/>
              </a:xfrm>
            </p:grpSpPr>
            <p:sp>
              <p:nvSpPr>
                <p:cNvPr id="53341" name="Rectangle 93">
                  <a:extLst>
                    <a:ext uri="{FF2B5EF4-FFF2-40B4-BE49-F238E27FC236}">
                      <a16:creationId xmlns:a16="http://schemas.microsoft.com/office/drawing/2014/main" id="{56BF7D0D-E643-43CD-8624-37E93331C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2495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38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2" name="Rectangle 94">
                  <a:extLst>
                    <a:ext uri="{FF2B5EF4-FFF2-40B4-BE49-F238E27FC236}">
                      <a16:creationId xmlns:a16="http://schemas.microsoft.com/office/drawing/2014/main" id="{FA8233F9-735C-433B-BFE5-96848111F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2495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43" name="Group 95">
                <a:extLst>
                  <a:ext uri="{FF2B5EF4-FFF2-40B4-BE49-F238E27FC236}">
                    <a16:creationId xmlns:a16="http://schemas.microsoft.com/office/drawing/2014/main" id="{C5703863-7430-4BBC-924A-38A16DD2E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94"/>
                <a:ext cx="818" cy="499"/>
                <a:chOff x="0" y="2994"/>
                <a:chExt cx="818" cy="499"/>
              </a:xfrm>
            </p:grpSpPr>
            <p:sp>
              <p:nvSpPr>
                <p:cNvPr id="53344" name="Rectangle 96">
                  <a:extLst>
                    <a:ext uri="{FF2B5EF4-FFF2-40B4-BE49-F238E27FC236}">
                      <a16:creationId xmlns:a16="http://schemas.microsoft.com/office/drawing/2014/main" id="{D94C6623-87F8-4EFF-B551-5C7CB2255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994"/>
                  <a:ext cx="732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6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5" name="Rectangle 97">
                  <a:extLst>
                    <a:ext uri="{FF2B5EF4-FFF2-40B4-BE49-F238E27FC236}">
                      <a16:creationId xmlns:a16="http://schemas.microsoft.com/office/drawing/2014/main" id="{F2DFE0D8-AF9F-4F79-8A2E-D1AA4D8FE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94"/>
                  <a:ext cx="818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46" name="Group 98">
                <a:extLst>
                  <a:ext uri="{FF2B5EF4-FFF2-40B4-BE49-F238E27FC236}">
                    <a16:creationId xmlns:a16="http://schemas.microsoft.com/office/drawing/2014/main" id="{E31A17D0-8A00-45C0-948F-F11F440A41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8" y="2994"/>
                <a:ext cx="906" cy="499"/>
                <a:chOff x="818" y="2994"/>
                <a:chExt cx="906" cy="499"/>
              </a:xfrm>
            </p:grpSpPr>
            <p:sp>
              <p:nvSpPr>
                <p:cNvPr id="53347" name="Rectangle 99">
                  <a:extLst>
                    <a:ext uri="{FF2B5EF4-FFF2-40B4-BE49-F238E27FC236}">
                      <a16:creationId xmlns:a16="http://schemas.microsoft.com/office/drawing/2014/main" id="{72287CB8-3CEA-4930-BEF3-89ED301E0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" y="2994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8" name="Rectangle 100">
                  <a:extLst>
                    <a:ext uri="{FF2B5EF4-FFF2-40B4-BE49-F238E27FC236}">
                      <a16:creationId xmlns:a16="http://schemas.microsoft.com/office/drawing/2014/main" id="{A02DC055-88FA-45FF-9A5E-B7952161B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8" y="2994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49" name="Group 101">
                <a:extLst>
                  <a:ext uri="{FF2B5EF4-FFF2-40B4-BE49-F238E27FC236}">
                    <a16:creationId xmlns:a16="http://schemas.microsoft.com/office/drawing/2014/main" id="{A3493058-99D7-4C01-911E-CB9D5ED4BB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4" y="2994"/>
                <a:ext cx="554" cy="499"/>
                <a:chOff x="1724" y="2994"/>
                <a:chExt cx="554" cy="499"/>
              </a:xfrm>
            </p:grpSpPr>
            <p:sp>
              <p:nvSpPr>
                <p:cNvPr id="53350" name="Rectangle 102">
                  <a:extLst>
                    <a:ext uri="{FF2B5EF4-FFF2-40B4-BE49-F238E27FC236}">
                      <a16:creationId xmlns:a16="http://schemas.microsoft.com/office/drawing/2014/main" id="{AEE47BE2-C332-4E95-A59B-08EB139B4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" y="2994"/>
                  <a:ext cx="468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双子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51" name="Rectangle 103">
                  <a:extLst>
                    <a:ext uri="{FF2B5EF4-FFF2-40B4-BE49-F238E27FC236}">
                      <a16:creationId xmlns:a16="http://schemas.microsoft.com/office/drawing/2014/main" id="{EACDD97F-7F1A-45C1-8092-C6B7292DD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" y="2994"/>
                  <a:ext cx="554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52" name="Group 104">
                <a:extLst>
                  <a:ext uri="{FF2B5EF4-FFF2-40B4-BE49-F238E27FC236}">
                    <a16:creationId xmlns:a16="http://schemas.microsoft.com/office/drawing/2014/main" id="{DBA40550-3032-4D26-8A5B-15182F085E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8" y="2994"/>
                <a:ext cx="906" cy="499"/>
                <a:chOff x="2278" y="2994"/>
                <a:chExt cx="906" cy="499"/>
              </a:xfrm>
            </p:grpSpPr>
            <p:sp>
              <p:nvSpPr>
                <p:cNvPr id="53353" name="Rectangle 105">
                  <a:extLst>
                    <a:ext uri="{FF2B5EF4-FFF2-40B4-BE49-F238E27FC236}">
                      <a16:creationId xmlns:a16="http://schemas.microsoft.com/office/drawing/2014/main" id="{4B939FD4-2561-4E4B-8D52-166DBFC10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1" y="2994"/>
                  <a:ext cx="820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28.0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54" name="Rectangle 106">
                  <a:extLst>
                    <a:ext uri="{FF2B5EF4-FFF2-40B4-BE49-F238E27FC236}">
                      <a16:creationId xmlns:a16="http://schemas.microsoft.com/office/drawing/2014/main" id="{AAA57522-B0B5-4115-94C8-F46D52CC0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8" y="2994"/>
                  <a:ext cx="906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355" name="Group 107">
                <a:extLst>
                  <a:ext uri="{FF2B5EF4-FFF2-40B4-BE49-F238E27FC236}">
                    <a16:creationId xmlns:a16="http://schemas.microsoft.com/office/drawing/2014/main" id="{FC930199-F2DA-4CA7-934A-A68945F20C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84" y="2994"/>
                <a:ext cx="1082" cy="499"/>
                <a:chOff x="3184" y="2994"/>
                <a:chExt cx="1082" cy="499"/>
              </a:xfrm>
            </p:grpSpPr>
            <p:sp>
              <p:nvSpPr>
                <p:cNvPr id="53356" name="Rectangle 108">
                  <a:extLst>
                    <a:ext uri="{FF2B5EF4-FFF2-40B4-BE49-F238E27FC236}">
                      <a16:creationId xmlns:a16="http://schemas.microsoft.com/office/drawing/2014/main" id="{3DD6E33D-1298-410E-B73F-D90725B3F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7" y="2994"/>
                  <a:ext cx="99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57" name="Rectangle 109">
                  <a:extLst>
                    <a:ext uri="{FF2B5EF4-FFF2-40B4-BE49-F238E27FC236}">
                      <a16:creationId xmlns:a16="http://schemas.microsoft.com/office/drawing/2014/main" id="{A6CA66B5-24BC-41DE-B863-96D94DC0C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2994"/>
                  <a:ext cx="108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3358" name="Rectangle 110">
              <a:extLst>
                <a:ext uri="{FF2B5EF4-FFF2-40B4-BE49-F238E27FC236}">
                  <a16:creationId xmlns:a16="http://schemas.microsoft.com/office/drawing/2014/main" id="{4CFF7273-F09B-48B2-8787-682F3570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4272" cy="34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日期占位符 3">
            <a:extLst>
              <a:ext uri="{FF2B5EF4-FFF2-40B4-BE49-F238E27FC236}">
                <a16:creationId xmlns:a16="http://schemas.microsoft.com/office/drawing/2014/main" id="{554AB3B8-6B15-41B6-8681-8CABA56604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grpSp>
        <p:nvGrpSpPr>
          <p:cNvPr id="54274" name="Group 2">
            <a:extLst>
              <a:ext uri="{FF2B5EF4-FFF2-40B4-BE49-F238E27FC236}">
                <a16:creationId xmlns:a16="http://schemas.microsoft.com/office/drawing/2014/main" id="{CD3B0BAA-BE3E-42C9-A27C-AE6AACA80B44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958850"/>
            <a:ext cx="8140700" cy="5254625"/>
            <a:chOff x="-3" y="-3"/>
            <a:chExt cx="5764" cy="3998"/>
          </a:xfrm>
        </p:grpSpPr>
        <p:grpSp>
          <p:nvGrpSpPr>
            <p:cNvPr id="54275" name="Group 3">
              <a:extLst>
                <a:ext uri="{FF2B5EF4-FFF2-40B4-BE49-F238E27FC236}">
                  <a16:creationId xmlns:a16="http://schemas.microsoft.com/office/drawing/2014/main" id="{D2FD3AB1-812C-4E46-BC12-04CFA45532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58" cy="3992"/>
              <a:chOff x="0" y="0"/>
              <a:chExt cx="5758" cy="3992"/>
            </a:xfrm>
          </p:grpSpPr>
          <p:grpSp>
            <p:nvGrpSpPr>
              <p:cNvPr id="54276" name="Group 4">
                <a:extLst>
                  <a:ext uri="{FF2B5EF4-FFF2-40B4-BE49-F238E27FC236}">
                    <a16:creationId xmlns:a16="http://schemas.microsoft.com/office/drawing/2014/main" id="{47D895C6-0B55-42DF-A19D-0B939AB886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151" cy="499"/>
                <a:chOff x="0" y="0"/>
                <a:chExt cx="1151" cy="499"/>
              </a:xfrm>
            </p:grpSpPr>
            <p:sp>
              <p:nvSpPr>
                <p:cNvPr id="54277" name="Rectangle 5">
                  <a:extLst>
                    <a:ext uri="{FF2B5EF4-FFF2-40B4-BE49-F238E27FC236}">
                      <a16:creationId xmlns:a16="http://schemas.microsoft.com/office/drawing/2014/main" id="{38F10466-F5B5-4634-A7AA-1D6B774AF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日期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78" name="Rectangle 6">
                  <a:extLst>
                    <a:ext uri="{FF2B5EF4-FFF2-40B4-BE49-F238E27FC236}">
                      <a16:creationId xmlns:a16="http://schemas.microsoft.com/office/drawing/2014/main" id="{5B6793CB-9322-458B-B003-52774B29C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79" name="Group 7">
                <a:extLst>
                  <a:ext uri="{FF2B5EF4-FFF2-40B4-BE49-F238E27FC236}">
                    <a16:creationId xmlns:a16="http://schemas.microsoft.com/office/drawing/2014/main" id="{7193880C-C143-4A65-A5AC-C9F208C7F9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0"/>
                <a:ext cx="1151" cy="499"/>
                <a:chOff x="1151" y="0"/>
                <a:chExt cx="1151" cy="499"/>
              </a:xfrm>
            </p:grpSpPr>
            <p:sp>
              <p:nvSpPr>
                <p:cNvPr id="54280" name="Rectangle 8">
                  <a:extLst>
                    <a:ext uri="{FF2B5EF4-FFF2-40B4-BE49-F238E27FC236}">
                      <a16:creationId xmlns:a16="http://schemas.microsoft.com/office/drawing/2014/main" id="{DBFDFF91-7423-4FCE-B7B8-3A993FDC5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0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北京时间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81" name="Rectangle 9">
                  <a:extLst>
                    <a:ext uri="{FF2B5EF4-FFF2-40B4-BE49-F238E27FC236}">
                      <a16:creationId xmlns:a16="http://schemas.microsoft.com/office/drawing/2014/main" id="{D893BBCA-68F2-417F-9857-FACD715D6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0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82" name="Group 10">
                <a:extLst>
                  <a:ext uri="{FF2B5EF4-FFF2-40B4-BE49-F238E27FC236}">
                    <a16:creationId xmlns:a16="http://schemas.microsoft.com/office/drawing/2014/main" id="{8B704FCB-8545-4DCC-A50C-6C873BCD9C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0"/>
                <a:ext cx="1152" cy="499"/>
                <a:chOff x="2302" y="0"/>
                <a:chExt cx="1152" cy="499"/>
              </a:xfrm>
            </p:grpSpPr>
            <p:sp>
              <p:nvSpPr>
                <p:cNvPr id="54283" name="Rectangle 11">
                  <a:extLst>
                    <a:ext uri="{FF2B5EF4-FFF2-40B4-BE49-F238E27FC236}">
                      <a16:creationId xmlns:a16="http://schemas.microsoft.com/office/drawing/2014/main" id="{E1441B90-B0A6-4B77-93BC-0C8C02810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0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星座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84" name="Rectangle 12">
                  <a:extLst>
                    <a:ext uri="{FF2B5EF4-FFF2-40B4-BE49-F238E27FC236}">
                      <a16:creationId xmlns:a16="http://schemas.microsoft.com/office/drawing/2014/main" id="{E3CEDF93-ABDD-4EC7-9367-C47B3219B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0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85" name="Group 13">
                <a:extLst>
                  <a:ext uri="{FF2B5EF4-FFF2-40B4-BE49-F238E27FC236}">
                    <a16:creationId xmlns:a16="http://schemas.microsoft.com/office/drawing/2014/main" id="{1F9AB227-611D-4B13-B30B-D199750D97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0"/>
                <a:ext cx="1023" cy="499"/>
                <a:chOff x="3454" y="0"/>
                <a:chExt cx="1023" cy="499"/>
              </a:xfrm>
            </p:grpSpPr>
            <p:sp>
              <p:nvSpPr>
                <p:cNvPr id="54286" name="Rectangle 14">
                  <a:extLst>
                    <a:ext uri="{FF2B5EF4-FFF2-40B4-BE49-F238E27FC236}">
                      <a16:creationId xmlns:a16="http://schemas.microsoft.com/office/drawing/2014/main" id="{6FEF856A-15EC-4C01-87C2-D6664DD71A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0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黄经范围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87" name="Rectangle 15">
                  <a:extLst>
                    <a:ext uri="{FF2B5EF4-FFF2-40B4-BE49-F238E27FC236}">
                      <a16:creationId xmlns:a16="http://schemas.microsoft.com/office/drawing/2014/main" id="{9DFEBC8A-8C13-4554-8CE8-4783B7EA2C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0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88" name="Group 16">
                <a:extLst>
                  <a:ext uri="{FF2B5EF4-FFF2-40B4-BE49-F238E27FC236}">
                    <a16:creationId xmlns:a16="http://schemas.microsoft.com/office/drawing/2014/main" id="{5FD1125A-DFF3-45FA-9DAD-2005CC3F9C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0"/>
                <a:ext cx="1281" cy="499"/>
                <a:chOff x="4477" y="0"/>
                <a:chExt cx="1281" cy="499"/>
              </a:xfrm>
            </p:grpSpPr>
            <p:sp>
              <p:nvSpPr>
                <p:cNvPr id="54289" name="Rectangle 17">
                  <a:extLst>
                    <a:ext uri="{FF2B5EF4-FFF2-40B4-BE49-F238E27FC236}">
                      <a16:creationId xmlns:a16="http://schemas.microsoft.com/office/drawing/2014/main" id="{22164327-AAE4-4221-9083-BF7992F0A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0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停留时间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90" name="Rectangle 18">
                  <a:extLst>
                    <a:ext uri="{FF2B5EF4-FFF2-40B4-BE49-F238E27FC236}">
                      <a16:creationId xmlns:a16="http://schemas.microsoft.com/office/drawing/2014/main" id="{B54D8082-133C-471F-9296-9D1EE83BF7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0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91" name="Group 19">
                <a:extLst>
                  <a:ext uri="{FF2B5EF4-FFF2-40B4-BE49-F238E27FC236}">
                    <a16:creationId xmlns:a16="http://schemas.microsoft.com/office/drawing/2014/main" id="{CBB49667-3303-4611-94E4-4C2DA19416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99"/>
                <a:ext cx="1151" cy="499"/>
                <a:chOff x="0" y="499"/>
                <a:chExt cx="1151" cy="499"/>
              </a:xfrm>
            </p:grpSpPr>
            <p:sp>
              <p:nvSpPr>
                <p:cNvPr id="54292" name="Rectangle 20">
                  <a:extLst>
                    <a:ext uri="{FF2B5EF4-FFF2-40B4-BE49-F238E27FC236}">
                      <a16:creationId xmlns:a16="http://schemas.microsoft.com/office/drawing/2014/main" id="{7D08C286-2E43-4477-AF20-01ED39CB8B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99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93" name="Rectangle 21">
                  <a:extLst>
                    <a:ext uri="{FF2B5EF4-FFF2-40B4-BE49-F238E27FC236}">
                      <a16:creationId xmlns:a16="http://schemas.microsoft.com/office/drawing/2014/main" id="{EF1E1A70-6A5C-479B-A88D-6881E1378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99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94" name="Group 22">
                <a:extLst>
                  <a:ext uri="{FF2B5EF4-FFF2-40B4-BE49-F238E27FC236}">
                    <a16:creationId xmlns:a16="http://schemas.microsoft.com/office/drawing/2014/main" id="{EF9A8A8D-8CC2-4D91-85BD-BC1AAFEA49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499"/>
                <a:ext cx="1151" cy="499"/>
                <a:chOff x="1151" y="499"/>
                <a:chExt cx="1151" cy="499"/>
              </a:xfrm>
            </p:grpSpPr>
            <p:sp>
              <p:nvSpPr>
                <p:cNvPr id="54295" name="Rectangle 23">
                  <a:extLst>
                    <a:ext uri="{FF2B5EF4-FFF2-40B4-BE49-F238E27FC236}">
                      <a16:creationId xmlns:a16="http://schemas.microsoft.com/office/drawing/2014/main" id="{D40EF0E6-67AA-40E8-8A33-D58DB92F2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499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96" name="Rectangle 24">
                  <a:extLst>
                    <a:ext uri="{FF2B5EF4-FFF2-40B4-BE49-F238E27FC236}">
                      <a16:creationId xmlns:a16="http://schemas.microsoft.com/office/drawing/2014/main" id="{1391D2E0-45DF-4838-99E3-0A2572802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499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297" name="Group 25">
                <a:extLst>
                  <a:ext uri="{FF2B5EF4-FFF2-40B4-BE49-F238E27FC236}">
                    <a16:creationId xmlns:a16="http://schemas.microsoft.com/office/drawing/2014/main" id="{FF1317F1-BB97-4796-ABD2-708BF12C64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499"/>
                <a:ext cx="1152" cy="499"/>
                <a:chOff x="2302" y="499"/>
                <a:chExt cx="1152" cy="499"/>
              </a:xfrm>
            </p:grpSpPr>
            <p:sp>
              <p:nvSpPr>
                <p:cNvPr id="54298" name="Rectangle 26">
                  <a:extLst>
                    <a:ext uri="{FF2B5EF4-FFF2-40B4-BE49-F238E27FC236}">
                      <a16:creationId xmlns:a16="http://schemas.microsoft.com/office/drawing/2014/main" id="{C363CEC2-7FEC-4EF4-8568-5A6CC3FC3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499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巨蟹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299" name="Rectangle 27">
                  <a:extLst>
                    <a:ext uri="{FF2B5EF4-FFF2-40B4-BE49-F238E27FC236}">
                      <a16:creationId xmlns:a16="http://schemas.microsoft.com/office/drawing/2014/main" id="{D0AB1FF2-3322-4EA6-BAFE-606FA3D191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499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00" name="Group 28">
                <a:extLst>
                  <a:ext uri="{FF2B5EF4-FFF2-40B4-BE49-F238E27FC236}">
                    <a16:creationId xmlns:a16="http://schemas.microsoft.com/office/drawing/2014/main" id="{1B02D932-4240-4394-9663-77D7C2A34E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499"/>
                <a:ext cx="1023" cy="499"/>
                <a:chOff x="3454" y="499"/>
                <a:chExt cx="1023" cy="499"/>
              </a:xfrm>
            </p:grpSpPr>
            <p:sp>
              <p:nvSpPr>
                <p:cNvPr id="54301" name="Rectangle 29">
                  <a:extLst>
                    <a:ext uri="{FF2B5EF4-FFF2-40B4-BE49-F238E27FC236}">
                      <a16:creationId xmlns:a16="http://schemas.microsoft.com/office/drawing/2014/main" id="{2D904898-1A01-4314-8475-74A667AF0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499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20.1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02" name="Rectangle 30">
                  <a:extLst>
                    <a:ext uri="{FF2B5EF4-FFF2-40B4-BE49-F238E27FC236}">
                      <a16:creationId xmlns:a16="http://schemas.microsoft.com/office/drawing/2014/main" id="{1B833227-975E-49B6-B5F8-76DF7A504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499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03" name="Group 31">
                <a:extLst>
                  <a:ext uri="{FF2B5EF4-FFF2-40B4-BE49-F238E27FC236}">
                    <a16:creationId xmlns:a16="http://schemas.microsoft.com/office/drawing/2014/main" id="{D46B8506-994B-426D-B447-BC1FECCFEE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499"/>
                <a:ext cx="1281" cy="499"/>
                <a:chOff x="4477" y="499"/>
                <a:chExt cx="1281" cy="499"/>
              </a:xfrm>
            </p:grpSpPr>
            <p:sp>
              <p:nvSpPr>
                <p:cNvPr id="54304" name="Rectangle 32">
                  <a:extLst>
                    <a:ext uri="{FF2B5EF4-FFF2-40B4-BE49-F238E27FC236}">
                      <a16:creationId xmlns:a16="http://schemas.microsoft.com/office/drawing/2014/main" id="{4A06BA31-8054-426C-A7B2-E8CFB2EC7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499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05" name="Rectangle 33">
                  <a:extLst>
                    <a:ext uri="{FF2B5EF4-FFF2-40B4-BE49-F238E27FC236}">
                      <a16:creationId xmlns:a16="http://schemas.microsoft.com/office/drawing/2014/main" id="{E2245C5F-A562-49F6-AAF5-AA2DFF2C8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499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06" name="Group 34">
                <a:extLst>
                  <a:ext uri="{FF2B5EF4-FFF2-40B4-BE49-F238E27FC236}">
                    <a16:creationId xmlns:a16="http://schemas.microsoft.com/office/drawing/2014/main" id="{F2AA0C44-D447-4991-8782-84F2F1D20D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98"/>
                <a:ext cx="1151" cy="499"/>
                <a:chOff x="0" y="998"/>
                <a:chExt cx="1151" cy="499"/>
              </a:xfrm>
            </p:grpSpPr>
            <p:sp>
              <p:nvSpPr>
                <p:cNvPr id="54307" name="Rectangle 35">
                  <a:extLst>
                    <a:ext uri="{FF2B5EF4-FFF2-40B4-BE49-F238E27FC236}">
                      <a16:creationId xmlns:a16="http://schemas.microsoft.com/office/drawing/2014/main" id="{043DA7A7-E759-49B3-8525-81FD2ADF1E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98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08" name="Rectangle 36">
                  <a:extLst>
                    <a:ext uri="{FF2B5EF4-FFF2-40B4-BE49-F238E27FC236}">
                      <a16:creationId xmlns:a16="http://schemas.microsoft.com/office/drawing/2014/main" id="{5D20EA3B-0B3A-463D-BB8E-FB3B5E4C3F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98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09" name="Group 37">
                <a:extLst>
                  <a:ext uri="{FF2B5EF4-FFF2-40B4-BE49-F238E27FC236}">
                    <a16:creationId xmlns:a16="http://schemas.microsoft.com/office/drawing/2014/main" id="{746B2204-E4DA-4318-A11B-781D079585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998"/>
                <a:ext cx="1151" cy="499"/>
                <a:chOff x="1151" y="998"/>
                <a:chExt cx="1151" cy="499"/>
              </a:xfrm>
            </p:grpSpPr>
            <p:sp>
              <p:nvSpPr>
                <p:cNvPr id="54310" name="Rectangle 38">
                  <a:extLst>
                    <a:ext uri="{FF2B5EF4-FFF2-40B4-BE49-F238E27FC236}">
                      <a16:creationId xmlns:a16="http://schemas.microsoft.com/office/drawing/2014/main" id="{A3F6D27C-F875-482E-BAD5-9118B201C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998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20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11" name="Rectangle 39">
                  <a:extLst>
                    <a:ext uri="{FF2B5EF4-FFF2-40B4-BE49-F238E27FC236}">
                      <a16:creationId xmlns:a16="http://schemas.microsoft.com/office/drawing/2014/main" id="{BE8EE1DC-57C1-45D6-8A0E-8D28C493D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998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12" name="Group 40">
                <a:extLst>
                  <a:ext uri="{FF2B5EF4-FFF2-40B4-BE49-F238E27FC236}">
                    <a16:creationId xmlns:a16="http://schemas.microsoft.com/office/drawing/2014/main" id="{EBCE0FA8-FDB9-4A44-BA1A-15EA1A8217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998"/>
                <a:ext cx="1152" cy="499"/>
                <a:chOff x="2302" y="998"/>
                <a:chExt cx="1152" cy="499"/>
              </a:xfrm>
            </p:grpSpPr>
            <p:sp>
              <p:nvSpPr>
                <p:cNvPr id="54313" name="Rectangle 41">
                  <a:extLst>
                    <a:ext uri="{FF2B5EF4-FFF2-40B4-BE49-F238E27FC236}">
                      <a16:creationId xmlns:a16="http://schemas.microsoft.com/office/drawing/2014/main" id="{863004AB-D277-4B0F-A7DF-414B0D5E8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998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狮子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14" name="Rectangle 42">
                  <a:extLst>
                    <a:ext uri="{FF2B5EF4-FFF2-40B4-BE49-F238E27FC236}">
                      <a16:creationId xmlns:a16="http://schemas.microsoft.com/office/drawing/2014/main" id="{8FF0B5C5-0DB3-481E-9D10-5FE40F3AF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998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15" name="Group 43">
                <a:extLst>
                  <a:ext uri="{FF2B5EF4-FFF2-40B4-BE49-F238E27FC236}">
                    <a16:creationId xmlns:a16="http://schemas.microsoft.com/office/drawing/2014/main" id="{F8A4FC1B-1491-4637-86DA-783C523464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998"/>
                <a:ext cx="1023" cy="499"/>
                <a:chOff x="3454" y="998"/>
                <a:chExt cx="1023" cy="499"/>
              </a:xfrm>
            </p:grpSpPr>
            <p:sp>
              <p:nvSpPr>
                <p:cNvPr id="54316" name="Rectangle 44">
                  <a:extLst>
                    <a:ext uri="{FF2B5EF4-FFF2-40B4-BE49-F238E27FC236}">
                      <a16:creationId xmlns:a16="http://schemas.microsoft.com/office/drawing/2014/main" id="{62DD5CB3-0101-4B0F-A7AC-ED36913E0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998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35.9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17" name="Rectangle 45">
                  <a:extLst>
                    <a:ext uri="{FF2B5EF4-FFF2-40B4-BE49-F238E27FC236}">
                      <a16:creationId xmlns:a16="http://schemas.microsoft.com/office/drawing/2014/main" id="{3388E49F-9D81-4642-B2E6-0C435168D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998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18" name="Group 46">
                <a:extLst>
                  <a:ext uri="{FF2B5EF4-FFF2-40B4-BE49-F238E27FC236}">
                    <a16:creationId xmlns:a16="http://schemas.microsoft.com/office/drawing/2014/main" id="{E39CB9EA-D118-42A1-BCF0-237C9CFD51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998"/>
                <a:ext cx="1281" cy="499"/>
                <a:chOff x="4477" y="998"/>
                <a:chExt cx="1281" cy="499"/>
              </a:xfrm>
            </p:grpSpPr>
            <p:sp>
              <p:nvSpPr>
                <p:cNvPr id="54319" name="Rectangle 47">
                  <a:extLst>
                    <a:ext uri="{FF2B5EF4-FFF2-40B4-BE49-F238E27FC236}">
                      <a16:creationId xmlns:a16="http://schemas.microsoft.com/office/drawing/2014/main" id="{DA784387-66D7-42B2-B1B8-4D3EC4C11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998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37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20" name="Rectangle 48">
                  <a:extLst>
                    <a:ext uri="{FF2B5EF4-FFF2-40B4-BE49-F238E27FC236}">
                      <a16:creationId xmlns:a16="http://schemas.microsoft.com/office/drawing/2014/main" id="{A147AFC0-F77F-4938-9FF0-9D6EA68699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998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21" name="Group 49">
                <a:extLst>
                  <a:ext uri="{FF2B5EF4-FFF2-40B4-BE49-F238E27FC236}">
                    <a16:creationId xmlns:a16="http://schemas.microsoft.com/office/drawing/2014/main" id="{7FADF3A5-467E-4A73-B26C-328BD52E92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497"/>
                <a:ext cx="1151" cy="499"/>
                <a:chOff x="0" y="1497"/>
                <a:chExt cx="1151" cy="499"/>
              </a:xfrm>
            </p:grpSpPr>
            <p:sp>
              <p:nvSpPr>
                <p:cNvPr id="54322" name="Rectangle 50">
                  <a:extLst>
                    <a:ext uri="{FF2B5EF4-FFF2-40B4-BE49-F238E27FC236}">
                      <a16:creationId xmlns:a16="http://schemas.microsoft.com/office/drawing/2014/main" id="{6DEB0633-A156-484F-B50E-EDE0C1E1D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497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23" name="Rectangle 51">
                  <a:extLst>
                    <a:ext uri="{FF2B5EF4-FFF2-40B4-BE49-F238E27FC236}">
                      <a16:creationId xmlns:a16="http://schemas.microsoft.com/office/drawing/2014/main" id="{4E26E041-5042-4831-B4C2-81A26B8E0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497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24" name="Group 52">
                <a:extLst>
                  <a:ext uri="{FF2B5EF4-FFF2-40B4-BE49-F238E27FC236}">
                    <a16:creationId xmlns:a16="http://schemas.microsoft.com/office/drawing/2014/main" id="{5B2F845B-AFEC-4038-99C6-1C93C345A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1497"/>
                <a:ext cx="1151" cy="499"/>
                <a:chOff x="1151" y="1497"/>
                <a:chExt cx="1151" cy="499"/>
              </a:xfrm>
            </p:grpSpPr>
            <p:sp>
              <p:nvSpPr>
                <p:cNvPr id="54325" name="Rectangle 53">
                  <a:extLst>
                    <a:ext uri="{FF2B5EF4-FFF2-40B4-BE49-F238E27FC236}">
                      <a16:creationId xmlns:a16="http://schemas.microsoft.com/office/drawing/2014/main" id="{029250D1-45BD-43F7-A5FE-0DFD21CEA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1497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26" name="Rectangle 54">
                  <a:extLst>
                    <a:ext uri="{FF2B5EF4-FFF2-40B4-BE49-F238E27FC236}">
                      <a16:creationId xmlns:a16="http://schemas.microsoft.com/office/drawing/2014/main" id="{F66CEEB5-C852-4092-84CF-BE5C655B4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1497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27" name="Group 55">
                <a:extLst>
                  <a:ext uri="{FF2B5EF4-FFF2-40B4-BE49-F238E27FC236}">
                    <a16:creationId xmlns:a16="http://schemas.microsoft.com/office/drawing/2014/main" id="{3F096BE0-124F-40D7-9518-CD29D3D5D4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1497"/>
                <a:ext cx="1152" cy="499"/>
                <a:chOff x="2302" y="1497"/>
                <a:chExt cx="1152" cy="499"/>
              </a:xfrm>
            </p:grpSpPr>
            <p:sp>
              <p:nvSpPr>
                <p:cNvPr id="54328" name="Rectangle 56">
                  <a:extLst>
                    <a:ext uri="{FF2B5EF4-FFF2-40B4-BE49-F238E27FC236}">
                      <a16:creationId xmlns:a16="http://schemas.microsoft.com/office/drawing/2014/main" id="{CF623CB0-E222-499F-89D2-3FFD03189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1497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室女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29" name="Rectangle 57">
                  <a:extLst>
                    <a:ext uri="{FF2B5EF4-FFF2-40B4-BE49-F238E27FC236}">
                      <a16:creationId xmlns:a16="http://schemas.microsoft.com/office/drawing/2014/main" id="{32D75433-3212-4EA2-BFCB-9711CC855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1497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30" name="Group 58">
                <a:extLst>
                  <a:ext uri="{FF2B5EF4-FFF2-40B4-BE49-F238E27FC236}">
                    <a16:creationId xmlns:a16="http://schemas.microsoft.com/office/drawing/2014/main" id="{B99C7712-ACB7-4057-9981-269D0FB35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1497"/>
                <a:ext cx="1023" cy="499"/>
                <a:chOff x="3454" y="1497"/>
                <a:chExt cx="1023" cy="499"/>
              </a:xfrm>
            </p:grpSpPr>
            <p:sp>
              <p:nvSpPr>
                <p:cNvPr id="54331" name="Rectangle 59">
                  <a:extLst>
                    <a:ext uri="{FF2B5EF4-FFF2-40B4-BE49-F238E27FC236}">
                      <a16:creationId xmlns:a16="http://schemas.microsoft.com/office/drawing/2014/main" id="{8B480C51-6048-474F-AE2B-67B00E718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1497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43.8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32" name="Rectangle 60">
                  <a:extLst>
                    <a:ext uri="{FF2B5EF4-FFF2-40B4-BE49-F238E27FC236}">
                      <a16:creationId xmlns:a16="http://schemas.microsoft.com/office/drawing/2014/main" id="{1E7E2FF0-5A4F-42AB-B3FB-353220D68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1497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33" name="Group 61">
                <a:extLst>
                  <a:ext uri="{FF2B5EF4-FFF2-40B4-BE49-F238E27FC236}">
                    <a16:creationId xmlns:a16="http://schemas.microsoft.com/office/drawing/2014/main" id="{C6938CB5-AE6B-4D5C-8A3A-94B5B2F5FD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1497"/>
                <a:ext cx="1281" cy="499"/>
                <a:chOff x="4477" y="1497"/>
                <a:chExt cx="1281" cy="499"/>
              </a:xfrm>
            </p:grpSpPr>
            <p:sp>
              <p:nvSpPr>
                <p:cNvPr id="54334" name="Rectangle 62">
                  <a:extLst>
                    <a:ext uri="{FF2B5EF4-FFF2-40B4-BE49-F238E27FC236}">
                      <a16:creationId xmlns:a16="http://schemas.microsoft.com/office/drawing/2014/main" id="{C1D92C8D-11C2-4B4C-9B8A-E46D1434A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1497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44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35" name="Rectangle 63">
                  <a:extLst>
                    <a:ext uri="{FF2B5EF4-FFF2-40B4-BE49-F238E27FC236}">
                      <a16:creationId xmlns:a16="http://schemas.microsoft.com/office/drawing/2014/main" id="{CFB7F316-3D15-4BEB-9AF0-9DFECC6B7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1497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36" name="Group 64">
                <a:extLst>
                  <a:ext uri="{FF2B5EF4-FFF2-40B4-BE49-F238E27FC236}">
                    <a16:creationId xmlns:a16="http://schemas.microsoft.com/office/drawing/2014/main" id="{ACCDF161-AF54-41C2-8CC9-5C81E19B5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96"/>
                <a:ext cx="1151" cy="499"/>
                <a:chOff x="0" y="1996"/>
                <a:chExt cx="1151" cy="499"/>
              </a:xfrm>
            </p:grpSpPr>
            <p:sp>
              <p:nvSpPr>
                <p:cNvPr id="54337" name="Rectangle 65">
                  <a:extLst>
                    <a:ext uri="{FF2B5EF4-FFF2-40B4-BE49-F238E27FC236}">
                      <a16:creationId xmlns:a16="http://schemas.microsoft.com/office/drawing/2014/main" id="{D115E5BB-5E0F-4660-B59E-FF4B4CB033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996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lang="en-US" altLang="zh-CN" sz="2200">
                      <a:latin typeface="Times New Roman" panose="02020603050405020304" pitchFamily="18" charset="0"/>
                    </a:rPr>
                    <a:t>10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31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38" name="Rectangle 66">
                  <a:extLst>
                    <a:ext uri="{FF2B5EF4-FFF2-40B4-BE49-F238E27FC236}">
                      <a16:creationId xmlns:a16="http://schemas.microsoft.com/office/drawing/2014/main" id="{73E91A48-21CE-4E4E-AD6E-7E65D5E60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996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39" name="Group 67">
                <a:extLst>
                  <a:ext uri="{FF2B5EF4-FFF2-40B4-BE49-F238E27FC236}">
                    <a16:creationId xmlns:a16="http://schemas.microsoft.com/office/drawing/2014/main" id="{5A851717-D070-4834-814F-9F1A19C9D1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1996"/>
                <a:ext cx="1151" cy="499"/>
                <a:chOff x="1151" y="1996"/>
                <a:chExt cx="1151" cy="499"/>
              </a:xfrm>
            </p:grpSpPr>
            <p:sp>
              <p:nvSpPr>
                <p:cNvPr id="54340" name="Rectangle 68">
                  <a:extLst>
                    <a:ext uri="{FF2B5EF4-FFF2-40B4-BE49-F238E27FC236}">
                      <a16:creationId xmlns:a16="http://schemas.microsoft.com/office/drawing/2014/main" id="{5B6E1B80-ED65-4C46-8391-90ED34D13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1996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41" name="Rectangle 69">
                  <a:extLst>
                    <a:ext uri="{FF2B5EF4-FFF2-40B4-BE49-F238E27FC236}">
                      <a16:creationId xmlns:a16="http://schemas.microsoft.com/office/drawing/2014/main" id="{A963867F-5E0A-4EC8-B23A-39CA37E05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1996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42" name="Group 70">
                <a:extLst>
                  <a:ext uri="{FF2B5EF4-FFF2-40B4-BE49-F238E27FC236}">
                    <a16:creationId xmlns:a16="http://schemas.microsoft.com/office/drawing/2014/main" id="{4D312644-175F-4CEB-B24C-F3AA6D4AB5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1996"/>
                <a:ext cx="1152" cy="499"/>
                <a:chOff x="2302" y="1996"/>
                <a:chExt cx="1152" cy="499"/>
              </a:xfrm>
            </p:grpSpPr>
            <p:sp>
              <p:nvSpPr>
                <p:cNvPr id="54343" name="Rectangle 71">
                  <a:extLst>
                    <a:ext uri="{FF2B5EF4-FFF2-40B4-BE49-F238E27FC236}">
                      <a16:creationId xmlns:a16="http://schemas.microsoft.com/office/drawing/2014/main" id="{DF928BA9-C254-45A4-BB1A-ABC375A9D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1996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天秤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44" name="Rectangle 72">
                  <a:extLst>
                    <a:ext uri="{FF2B5EF4-FFF2-40B4-BE49-F238E27FC236}">
                      <a16:creationId xmlns:a16="http://schemas.microsoft.com/office/drawing/2014/main" id="{95067FAD-FBBD-42D6-8783-6CC3A70E8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1996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45" name="Group 73">
                <a:extLst>
                  <a:ext uri="{FF2B5EF4-FFF2-40B4-BE49-F238E27FC236}">
                    <a16:creationId xmlns:a16="http://schemas.microsoft.com/office/drawing/2014/main" id="{AADBF80C-BF23-4651-B375-4A6FB9330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1996"/>
                <a:ext cx="1023" cy="499"/>
                <a:chOff x="3454" y="1996"/>
                <a:chExt cx="1023" cy="499"/>
              </a:xfrm>
            </p:grpSpPr>
            <p:sp>
              <p:nvSpPr>
                <p:cNvPr id="54346" name="Rectangle 74">
                  <a:extLst>
                    <a:ext uri="{FF2B5EF4-FFF2-40B4-BE49-F238E27FC236}">
                      <a16:creationId xmlns:a16="http://schemas.microsoft.com/office/drawing/2014/main" id="{62EB3B87-E3EF-4ECD-8D1C-C85301836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1996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22.9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47" name="Rectangle 75">
                  <a:extLst>
                    <a:ext uri="{FF2B5EF4-FFF2-40B4-BE49-F238E27FC236}">
                      <a16:creationId xmlns:a16="http://schemas.microsoft.com/office/drawing/2014/main" id="{7A6EC34D-019A-4B45-A165-7AA3D1F4E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1996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48" name="Group 76">
                <a:extLst>
                  <a:ext uri="{FF2B5EF4-FFF2-40B4-BE49-F238E27FC236}">
                    <a16:creationId xmlns:a16="http://schemas.microsoft.com/office/drawing/2014/main" id="{433C4CD7-3DF4-4010-BF06-2A314506E9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1996"/>
                <a:ext cx="1281" cy="499"/>
                <a:chOff x="4477" y="1996"/>
                <a:chExt cx="1281" cy="499"/>
              </a:xfrm>
            </p:grpSpPr>
            <p:sp>
              <p:nvSpPr>
                <p:cNvPr id="54349" name="Rectangle 77">
                  <a:extLst>
                    <a:ext uri="{FF2B5EF4-FFF2-40B4-BE49-F238E27FC236}">
                      <a16:creationId xmlns:a16="http://schemas.microsoft.com/office/drawing/2014/main" id="{5D904C68-3401-4F04-8C18-C191E7573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1996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22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19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50" name="Rectangle 78">
                  <a:extLst>
                    <a:ext uri="{FF2B5EF4-FFF2-40B4-BE49-F238E27FC236}">
                      <a16:creationId xmlns:a16="http://schemas.microsoft.com/office/drawing/2014/main" id="{D67F5C92-CDD2-4555-84B7-F904179F16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1996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51" name="Group 79">
                <a:extLst>
                  <a:ext uri="{FF2B5EF4-FFF2-40B4-BE49-F238E27FC236}">
                    <a16:creationId xmlns:a16="http://schemas.microsoft.com/office/drawing/2014/main" id="{C362A105-C063-4282-9349-2BD284F3DC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495"/>
                <a:ext cx="1151" cy="499"/>
                <a:chOff x="0" y="2495"/>
                <a:chExt cx="1151" cy="499"/>
              </a:xfrm>
            </p:grpSpPr>
            <p:sp>
              <p:nvSpPr>
                <p:cNvPr id="54352" name="Rectangle 80">
                  <a:extLst>
                    <a:ext uri="{FF2B5EF4-FFF2-40B4-BE49-F238E27FC236}">
                      <a16:creationId xmlns:a16="http://schemas.microsoft.com/office/drawing/2014/main" id="{1A647776-5A55-4E08-A100-18BA46492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495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lang="en-US" altLang="zh-CN" sz="2200">
                      <a:latin typeface="Times New Roman" panose="02020603050405020304" pitchFamily="18" charset="0"/>
                    </a:rPr>
                    <a:t>11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53" name="Rectangle 81">
                  <a:extLst>
                    <a:ext uri="{FF2B5EF4-FFF2-40B4-BE49-F238E27FC236}">
                      <a16:creationId xmlns:a16="http://schemas.microsoft.com/office/drawing/2014/main" id="{B94A09EA-B02B-49B7-AD6C-757E4C0A0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495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54" name="Group 82">
                <a:extLst>
                  <a:ext uri="{FF2B5EF4-FFF2-40B4-BE49-F238E27FC236}">
                    <a16:creationId xmlns:a16="http://schemas.microsoft.com/office/drawing/2014/main" id="{9283CFB9-0255-4C0A-801E-8B19D5BA9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2495"/>
                <a:ext cx="1151" cy="499"/>
                <a:chOff x="1151" y="2495"/>
                <a:chExt cx="1151" cy="499"/>
              </a:xfrm>
            </p:grpSpPr>
            <p:sp>
              <p:nvSpPr>
                <p:cNvPr id="54355" name="Rectangle 83">
                  <a:extLst>
                    <a:ext uri="{FF2B5EF4-FFF2-40B4-BE49-F238E27FC236}">
                      <a16:creationId xmlns:a16="http://schemas.microsoft.com/office/drawing/2014/main" id="{F401F75A-8F69-49E9-8B3B-1950C2AF0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2495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56" name="Rectangle 84">
                  <a:extLst>
                    <a:ext uri="{FF2B5EF4-FFF2-40B4-BE49-F238E27FC236}">
                      <a16:creationId xmlns:a16="http://schemas.microsoft.com/office/drawing/2014/main" id="{DD6E6AF3-F85B-42B4-A614-4E063FB49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2495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57" name="Group 85">
                <a:extLst>
                  <a:ext uri="{FF2B5EF4-FFF2-40B4-BE49-F238E27FC236}">
                    <a16:creationId xmlns:a16="http://schemas.microsoft.com/office/drawing/2014/main" id="{CD857CC4-7068-4570-89F6-B45FFFE149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2495"/>
                <a:ext cx="1152" cy="499"/>
                <a:chOff x="2302" y="2495"/>
                <a:chExt cx="1152" cy="499"/>
              </a:xfrm>
            </p:grpSpPr>
            <p:sp>
              <p:nvSpPr>
                <p:cNvPr id="54358" name="Rectangle 86">
                  <a:extLst>
                    <a:ext uri="{FF2B5EF4-FFF2-40B4-BE49-F238E27FC236}">
                      <a16:creationId xmlns:a16="http://schemas.microsoft.com/office/drawing/2014/main" id="{BF0F399F-7E3D-4676-8DF9-ED00EFBBD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2495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天蝎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59" name="Rectangle 87">
                  <a:extLst>
                    <a:ext uri="{FF2B5EF4-FFF2-40B4-BE49-F238E27FC236}">
                      <a16:creationId xmlns:a16="http://schemas.microsoft.com/office/drawing/2014/main" id="{090B1042-79FE-4AF2-A7DF-A473B3F6E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2495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60" name="Group 88">
                <a:extLst>
                  <a:ext uri="{FF2B5EF4-FFF2-40B4-BE49-F238E27FC236}">
                    <a16:creationId xmlns:a16="http://schemas.microsoft.com/office/drawing/2014/main" id="{E5251646-4138-428D-8634-FE587D9EFB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2495"/>
                <a:ext cx="1023" cy="499"/>
                <a:chOff x="3454" y="2495"/>
                <a:chExt cx="1023" cy="499"/>
              </a:xfrm>
            </p:grpSpPr>
            <p:sp>
              <p:nvSpPr>
                <p:cNvPr id="54361" name="Rectangle 89">
                  <a:extLst>
                    <a:ext uri="{FF2B5EF4-FFF2-40B4-BE49-F238E27FC236}">
                      <a16:creationId xmlns:a16="http://schemas.microsoft.com/office/drawing/2014/main" id="{ECF8E79D-162D-4B0A-A6FD-21761909C0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2495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7.1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62" name="Rectangle 90">
                  <a:extLst>
                    <a:ext uri="{FF2B5EF4-FFF2-40B4-BE49-F238E27FC236}">
                      <a16:creationId xmlns:a16="http://schemas.microsoft.com/office/drawing/2014/main" id="{95CBDC94-E4D5-4BBB-8076-1254E771A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2495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63" name="Group 91">
                <a:extLst>
                  <a:ext uri="{FF2B5EF4-FFF2-40B4-BE49-F238E27FC236}">
                    <a16:creationId xmlns:a16="http://schemas.microsoft.com/office/drawing/2014/main" id="{28F9BDCB-C92E-4477-AFEF-9C9DF9C5F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2495"/>
                <a:ext cx="1281" cy="499"/>
                <a:chOff x="4477" y="2495"/>
                <a:chExt cx="1281" cy="499"/>
              </a:xfrm>
            </p:grpSpPr>
            <p:sp>
              <p:nvSpPr>
                <p:cNvPr id="54364" name="Rectangle 92">
                  <a:extLst>
                    <a:ext uri="{FF2B5EF4-FFF2-40B4-BE49-F238E27FC236}">
                      <a16:creationId xmlns:a16="http://schemas.microsoft.com/office/drawing/2014/main" id="{1273E54B-FD6D-4B0D-81F0-7A6FCA9C19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2495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65" name="Rectangle 93">
                  <a:extLst>
                    <a:ext uri="{FF2B5EF4-FFF2-40B4-BE49-F238E27FC236}">
                      <a16:creationId xmlns:a16="http://schemas.microsoft.com/office/drawing/2014/main" id="{1BE11613-02C3-44E0-8E77-0B12662CB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2495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66" name="Group 94">
                <a:extLst>
                  <a:ext uri="{FF2B5EF4-FFF2-40B4-BE49-F238E27FC236}">
                    <a16:creationId xmlns:a16="http://schemas.microsoft.com/office/drawing/2014/main" id="{14D037B1-9CE2-4610-8885-F08C7311DE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2994"/>
                <a:ext cx="1151" cy="499"/>
                <a:chOff x="0" y="2994"/>
                <a:chExt cx="1151" cy="499"/>
              </a:xfrm>
            </p:grpSpPr>
            <p:sp>
              <p:nvSpPr>
                <p:cNvPr id="54367" name="Rectangle 95">
                  <a:extLst>
                    <a:ext uri="{FF2B5EF4-FFF2-40B4-BE49-F238E27FC236}">
                      <a16:creationId xmlns:a16="http://schemas.microsoft.com/office/drawing/2014/main" id="{E838BE1D-A64A-4420-9048-D36B1CAE30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2994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lang="en-US" altLang="zh-CN" sz="2200">
                      <a:latin typeface="Times New Roman" panose="02020603050405020304" pitchFamily="18" charset="0"/>
                    </a:rPr>
                    <a:t>11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30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68" name="Rectangle 96">
                  <a:extLst>
                    <a:ext uri="{FF2B5EF4-FFF2-40B4-BE49-F238E27FC236}">
                      <a16:creationId xmlns:a16="http://schemas.microsoft.com/office/drawing/2014/main" id="{E638FF72-2C7F-42A9-9B44-F9EBCA935E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2994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69" name="Group 97">
                <a:extLst>
                  <a:ext uri="{FF2B5EF4-FFF2-40B4-BE49-F238E27FC236}">
                    <a16:creationId xmlns:a16="http://schemas.microsoft.com/office/drawing/2014/main" id="{BACDA2DE-3396-48B6-9C81-52EAAA0374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2994"/>
                <a:ext cx="1151" cy="499"/>
                <a:chOff x="1151" y="2994"/>
                <a:chExt cx="1151" cy="499"/>
              </a:xfrm>
            </p:grpSpPr>
            <p:sp>
              <p:nvSpPr>
                <p:cNvPr id="54370" name="Rectangle 98">
                  <a:extLst>
                    <a:ext uri="{FF2B5EF4-FFF2-40B4-BE49-F238E27FC236}">
                      <a16:creationId xmlns:a16="http://schemas.microsoft.com/office/drawing/2014/main" id="{EAA71388-C393-4135-B7DC-C5CC89521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2994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71" name="Rectangle 99">
                  <a:extLst>
                    <a:ext uri="{FF2B5EF4-FFF2-40B4-BE49-F238E27FC236}">
                      <a16:creationId xmlns:a16="http://schemas.microsoft.com/office/drawing/2014/main" id="{5D2317E8-6DCB-466A-B154-4DA820217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2994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72" name="Group 100">
                <a:extLst>
                  <a:ext uri="{FF2B5EF4-FFF2-40B4-BE49-F238E27FC236}">
                    <a16:creationId xmlns:a16="http://schemas.microsoft.com/office/drawing/2014/main" id="{77588CCD-A1D3-495C-ABF9-11B2B8F770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2994"/>
                <a:ext cx="1152" cy="499"/>
                <a:chOff x="2302" y="2994"/>
                <a:chExt cx="1152" cy="499"/>
              </a:xfrm>
            </p:grpSpPr>
            <p:sp>
              <p:nvSpPr>
                <p:cNvPr id="54373" name="Rectangle 101">
                  <a:extLst>
                    <a:ext uri="{FF2B5EF4-FFF2-40B4-BE49-F238E27FC236}">
                      <a16:creationId xmlns:a16="http://schemas.microsoft.com/office/drawing/2014/main" id="{229E656F-06EA-4EAC-9626-201FEF935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2994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蛇夫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!</a:t>
                  </a:r>
                  <a:endParaRPr lang="en-US" altLang="zh-CN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74" name="Rectangle 102">
                  <a:extLst>
                    <a:ext uri="{FF2B5EF4-FFF2-40B4-BE49-F238E27FC236}">
                      <a16:creationId xmlns:a16="http://schemas.microsoft.com/office/drawing/2014/main" id="{FF5CD510-69B8-4BD2-9ED5-05F5DEF11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2994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75" name="Group 103">
                <a:extLst>
                  <a:ext uri="{FF2B5EF4-FFF2-40B4-BE49-F238E27FC236}">
                    <a16:creationId xmlns:a16="http://schemas.microsoft.com/office/drawing/2014/main" id="{7ADD9672-6102-49BE-8BD7-EA096BF2F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2994"/>
                <a:ext cx="1023" cy="499"/>
                <a:chOff x="3454" y="2994"/>
                <a:chExt cx="1023" cy="499"/>
              </a:xfrm>
            </p:grpSpPr>
            <p:sp>
              <p:nvSpPr>
                <p:cNvPr id="54376" name="Rectangle 104">
                  <a:extLst>
                    <a:ext uri="{FF2B5EF4-FFF2-40B4-BE49-F238E27FC236}">
                      <a16:creationId xmlns:a16="http://schemas.microsoft.com/office/drawing/2014/main" id="{C05F2B5B-CB20-4D00-BB08-44A9BCECE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2994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18.2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77" name="Rectangle 105">
                  <a:extLst>
                    <a:ext uri="{FF2B5EF4-FFF2-40B4-BE49-F238E27FC236}">
                      <a16:creationId xmlns:a16="http://schemas.microsoft.com/office/drawing/2014/main" id="{C7D505AC-8B00-496A-8BE8-7E10C523A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2994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78" name="Group 106">
                <a:extLst>
                  <a:ext uri="{FF2B5EF4-FFF2-40B4-BE49-F238E27FC236}">
                    <a16:creationId xmlns:a16="http://schemas.microsoft.com/office/drawing/2014/main" id="{D66BCC5E-04AB-4EB8-939E-14FB51AA1C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2994"/>
                <a:ext cx="1281" cy="499"/>
                <a:chOff x="4477" y="2994"/>
                <a:chExt cx="1281" cy="499"/>
              </a:xfrm>
            </p:grpSpPr>
            <p:sp>
              <p:nvSpPr>
                <p:cNvPr id="54379" name="Rectangle 107">
                  <a:extLst>
                    <a:ext uri="{FF2B5EF4-FFF2-40B4-BE49-F238E27FC236}">
                      <a16:creationId xmlns:a16="http://schemas.microsoft.com/office/drawing/2014/main" id="{F4B607FF-3AFA-4FE9-BCCC-93EDE7C28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2994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17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22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80" name="Rectangle 108">
                  <a:extLst>
                    <a:ext uri="{FF2B5EF4-FFF2-40B4-BE49-F238E27FC236}">
                      <a16:creationId xmlns:a16="http://schemas.microsoft.com/office/drawing/2014/main" id="{46E04393-E11F-463E-9D22-299E2401D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2994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81" name="Group 109">
                <a:extLst>
                  <a:ext uri="{FF2B5EF4-FFF2-40B4-BE49-F238E27FC236}">
                    <a16:creationId xmlns:a16="http://schemas.microsoft.com/office/drawing/2014/main" id="{0875C76C-A29F-456E-B715-D22A20FB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493"/>
                <a:ext cx="1151" cy="499"/>
                <a:chOff x="0" y="3493"/>
                <a:chExt cx="1151" cy="499"/>
              </a:xfrm>
            </p:grpSpPr>
            <p:sp>
              <p:nvSpPr>
                <p:cNvPr id="54382" name="Rectangle 110">
                  <a:extLst>
                    <a:ext uri="{FF2B5EF4-FFF2-40B4-BE49-F238E27FC236}">
                      <a16:creationId xmlns:a16="http://schemas.microsoft.com/office/drawing/2014/main" id="{E43EFD21-DD18-4B8A-A833-582454C6D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3493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just"/>
                  <a:r>
                    <a:rPr lang="en-US" altLang="zh-CN" sz="2200">
                      <a:latin typeface="Times New Roman" panose="02020603050405020304" pitchFamily="18" charset="0"/>
                    </a:rPr>
                    <a:t>12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月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18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日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just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83" name="Rectangle 111">
                  <a:extLst>
                    <a:ext uri="{FF2B5EF4-FFF2-40B4-BE49-F238E27FC236}">
                      <a16:creationId xmlns:a16="http://schemas.microsoft.com/office/drawing/2014/main" id="{AF7D3310-64BD-4D84-9177-043A21137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3493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84" name="Group 112">
                <a:extLst>
                  <a:ext uri="{FF2B5EF4-FFF2-40B4-BE49-F238E27FC236}">
                    <a16:creationId xmlns:a16="http://schemas.microsoft.com/office/drawing/2014/main" id="{FEC1FA8D-5E73-4C54-AAF8-483F0E2C6D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1" y="3493"/>
                <a:ext cx="1151" cy="499"/>
                <a:chOff x="1151" y="3493"/>
                <a:chExt cx="1151" cy="499"/>
              </a:xfrm>
            </p:grpSpPr>
            <p:sp>
              <p:nvSpPr>
                <p:cNvPr id="54385" name="Rectangle 113">
                  <a:extLst>
                    <a:ext uri="{FF2B5EF4-FFF2-40B4-BE49-F238E27FC236}">
                      <a16:creationId xmlns:a16="http://schemas.microsoft.com/office/drawing/2014/main" id="{44556F03-BE8B-40C8-80A0-DB94EE8D8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4" y="3493"/>
                  <a:ext cx="106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zh-CN" sz="2200">
                      <a:latin typeface="Times New Roman" panose="02020603050405020304" pitchFamily="18" charset="0"/>
                    </a:rPr>
                    <a:t>1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86" name="Rectangle 114">
                  <a:extLst>
                    <a:ext uri="{FF2B5EF4-FFF2-40B4-BE49-F238E27FC236}">
                      <a16:creationId xmlns:a16="http://schemas.microsoft.com/office/drawing/2014/main" id="{87639C11-5965-49A4-A518-5C2D59585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1" y="3493"/>
                  <a:ext cx="115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87" name="Group 115">
                <a:extLst>
                  <a:ext uri="{FF2B5EF4-FFF2-40B4-BE49-F238E27FC236}">
                    <a16:creationId xmlns:a16="http://schemas.microsoft.com/office/drawing/2014/main" id="{5640196F-2698-484A-93DC-78F659A998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2" y="3493"/>
                <a:ext cx="1152" cy="499"/>
                <a:chOff x="2302" y="3493"/>
                <a:chExt cx="1152" cy="499"/>
              </a:xfrm>
            </p:grpSpPr>
            <p:sp>
              <p:nvSpPr>
                <p:cNvPr id="54388" name="Rectangle 116">
                  <a:extLst>
                    <a:ext uri="{FF2B5EF4-FFF2-40B4-BE49-F238E27FC236}">
                      <a16:creationId xmlns:a16="http://schemas.microsoft.com/office/drawing/2014/main" id="{C170AA47-AA75-41EB-B538-F61680A5D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3493"/>
                  <a:ext cx="1066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zh-CN" altLang="en-US" sz="2200">
                      <a:latin typeface="Times New Roman" panose="02020603050405020304" pitchFamily="18" charset="0"/>
                    </a:rPr>
                    <a:t>人马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89" name="Rectangle 117">
                  <a:extLst>
                    <a:ext uri="{FF2B5EF4-FFF2-40B4-BE49-F238E27FC236}">
                      <a16:creationId xmlns:a16="http://schemas.microsoft.com/office/drawing/2014/main" id="{A9E1D14B-5832-42B9-91B1-CD7E0AB7F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3493"/>
                  <a:ext cx="1152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90" name="Group 118">
                <a:extLst>
                  <a:ext uri="{FF2B5EF4-FFF2-40B4-BE49-F238E27FC236}">
                    <a16:creationId xmlns:a16="http://schemas.microsoft.com/office/drawing/2014/main" id="{5BA604C3-3719-40DF-8218-311109827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" y="3493"/>
                <a:ext cx="1023" cy="499"/>
                <a:chOff x="3454" y="3493"/>
                <a:chExt cx="1023" cy="499"/>
              </a:xfrm>
            </p:grpSpPr>
            <p:sp>
              <p:nvSpPr>
                <p:cNvPr id="54391" name="Rectangle 119">
                  <a:extLst>
                    <a:ext uri="{FF2B5EF4-FFF2-40B4-BE49-F238E27FC236}">
                      <a16:creationId xmlns:a16="http://schemas.microsoft.com/office/drawing/2014/main" id="{50F0387E-3B77-4E2A-B167-09310AF7B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7" y="3493"/>
                  <a:ext cx="937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fontAlgn="t"/>
                  <a:r>
                    <a:rPr lang="en-US" altLang="zh-CN" sz="2200">
                      <a:latin typeface="Times New Roman" panose="02020603050405020304" pitchFamily="18" charset="0"/>
                    </a:rPr>
                    <a:t>33.8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度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ct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92" name="Rectangle 120">
                  <a:extLst>
                    <a:ext uri="{FF2B5EF4-FFF2-40B4-BE49-F238E27FC236}">
                      <a16:creationId xmlns:a16="http://schemas.microsoft.com/office/drawing/2014/main" id="{490140F5-C33A-464F-A2A0-140FECF83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4" y="3493"/>
                  <a:ext cx="1023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393" name="Group 121">
                <a:extLst>
                  <a:ext uri="{FF2B5EF4-FFF2-40B4-BE49-F238E27FC236}">
                    <a16:creationId xmlns:a16="http://schemas.microsoft.com/office/drawing/2014/main" id="{BC299825-4C47-480A-81B4-C2516A0C35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7" y="3493"/>
                <a:ext cx="1281" cy="499"/>
                <a:chOff x="4477" y="3493"/>
                <a:chExt cx="1281" cy="499"/>
              </a:xfrm>
            </p:grpSpPr>
            <p:sp>
              <p:nvSpPr>
                <p:cNvPr id="54394" name="Rectangle 122">
                  <a:extLst>
                    <a:ext uri="{FF2B5EF4-FFF2-40B4-BE49-F238E27FC236}">
                      <a16:creationId xmlns:a16="http://schemas.microsoft.com/office/drawing/2014/main" id="{9477FA7E-8ACF-410C-89DE-F95B5348E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0" y="3493"/>
                  <a:ext cx="1195" cy="4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r"/>
                  <a:r>
                    <a:rPr lang="en-US" altLang="zh-CN" sz="2200">
                      <a:latin typeface="Times New Roman" panose="02020603050405020304" pitchFamily="18" charset="0"/>
                    </a:rPr>
                    <a:t>33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天  </a:t>
                  </a:r>
                  <a:r>
                    <a:rPr lang="en-US" altLang="zh-CN" sz="2200">
                      <a:latin typeface="Times New Roman" panose="02020603050405020304" pitchFamily="18" charset="0"/>
                    </a:rPr>
                    <a:t>3</a:t>
                  </a:r>
                  <a:r>
                    <a:rPr lang="zh-CN" altLang="en-US" sz="2200">
                      <a:latin typeface="Times New Roman" panose="02020603050405020304" pitchFamily="18" charset="0"/>
                    </a:rPr>
                    <a:t>小时</a:t>
                  </a:r>
                  <a:endParaRPr lang="zh-CN" altLang="en-US" sz="1000">
                    <a:latin typeface="Times New Roman" panose="02020603050405020304" pitchFamily="18" charset="0"/>
                  </a:endParaRPr>
                </a:p>
                <a:p>
                  <a:pPr algn="r" eaLnBrk="0" hangingPunct="0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4395" name="Rectangle 123">
                  <a:extLst>
                    <a:ext uri="{FF2B5EF4-FFF2-40B4-BE49-F238E27FC236}">
                      <a16:creationId xmlns:a16="http://schemas.microsoft.com/office/drawing/2014/main" id="{7EBEA967-268F-40D8-9537-E44203A06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3493"/>
                  <a:ext cx="1281" cy="499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4396" name="Rectangle 124">
              <a:extLst>
                <a:ext uri="{FF2B5EF4-FFF2-40B4-BE49-F238E27FC236}">
                  <a16:creationId xmlns:a16="http://schemas.microsoft.com/office/drawing/2014/main" id="{B220814D-7C32-4102-B941-ADBCB97C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5764" cy="399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日期占位符 3">
            <a:extLst>
              <a:ext uri="{FF2B5EF4-FFF2-40B4-BE49-F238E27FC236}">
                <a16:creationId xmlns:a16="http://schemas.microsoft.com/office/drawing/2014/main" id="{7BF7C4D4-5122-44A2-8A4B-1C61B3BC95D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EE17CCA6-2CB7-42D8-88A2-9B5A0B8D2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5" y="420688"/>
            <a:ext cx="1516063" cy="642937"/>
          </a:xfrm>
        </p:spPr>
        <p:txBody>
          <a:bodyPr/>
          <a:lstStyle/>
          <a:p>
            <a:r>
              <a:rPr lang="zh-CN" altLang="en-US" sz="3600" b="1">
                <a:solidFill>
                  <a:schemeClr val="accent2"/>
                </a:solidFill>
                <a:ea typeface="华文行楷" panose="02010800040101010101" pitchFamily="2" charset="-122"/>
              </a:rPr>
              <a:t>练习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6E10A8D-F276-437C-B01A-34BE67166E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3688" y="1236663"/>
            <a:ext cx="8591550" cy="46450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在地球北纬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处，当春分点位于西点时，北点的赤经是（   ），时角是（   ），赤纬是（   ），方位角是（   ），地平高度是（   ）。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天子午圈与地平圈的两个交点是（   ）（   ）；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天子午圈与卯酉圈的两个交点是（   ）（    ）；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天赤道与地平圈的两个交点是（    ）（    ）；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天球上赤经和赤纬皆为零的点是（    ）；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天球上地平高度和赤纬皆为零的点是（   ）（   ）。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地理纬度为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42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处，天顶的赤纬等于多少？</a:t>
            </a:r>
          </a:p>
          <a:p>
            <a:pPr>
              <a:buFontTx/>
              <a:buNone/>
            </a:pPr>
            <a:endParaRPr lang="en-US" altLang="zh-CN" sz="28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日期占位符 3">
            <a:extLst>
              <a:ext uri="{FF2B5EF4-FFF2-40B4-BE49-F238E27FC236}">
                <a16:creationId xmlns:a16="http://schemas.microsoft.com/office/drawing/2014/main" id="{6F7DB20A-6EBE-4E4D-A4AA-847BC5CBC57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5514B8D-319D-4400-9269-74904A1C1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6575" y="1077913"/>
            <a:ext cx="8056563" cy="1301750"/>
          </a:xfrm>
        </p:spPr>
        <p:txBody>
          <a:bodyPr/>
          <a:lstStyle/>
          <a:p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、在地球北纬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处，当春分点位于西点时，北点的赤经是（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270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），时角是（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180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），赤纬是（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60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），方位角是（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），地平高度是（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en-US" altLang="zh-CN" sz="2800" b="1" baseline="300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）。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E03B01E7-AE4F-450D-B1FD-A6C303A8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2508250"/>
            <a:ext cx="414655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日期占位符 4">
            <a:extLst>
              <a:ext uri="{FF2B5EF4-FFF2-40B4-BE49-F238E27FC236}">
                <a16:creationId xmlns:a16="http://schemas.microsoft.com/office/drawing/2014/main" id="{D4785EDD-A04E-4E4C-8EFD-BF61461C38C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58C19728-EE22-4FE5-8158-656348CE7DE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57200" y="1436688"/>
            <a:ext cx="4033838" cy="3852862"/>
          </a:xfrm>
        </p:spPr>
        <p:txBody>
          <a:bodyPr/>
          <a:lstStyle/>
          <a:p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球面角</a:t>
            </a:r>
          </a:p>
          <a:p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两个大圆在球面上构成的角度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(ASB)            </a:t>
            </a:r>
          </a:p>
          <a:p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以两大圆交点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(S)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为极点的大圆上，与两大圆的两交点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在球心所张的角度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(AOB)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该两交点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间的大圆弧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AB</a:t>
            </a:r>
          </a:p>
          <a:p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195" name="Oval 6">
            <a:extLst>
              <a:ext uri="{FF2B5EF4-FFF2-40B4-BE49-F238E27FC236}">
                <a16:creationId xmlns:a16="http://schemas.microsoft.com/office/drawing/2014/main" id="{70E5FFB8-58F6-4F70-ABA4-EF85CCD4C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19375"/>
            <a:ext cx="2667000" cy="259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6" name="Arc 7">
            <a:extLst>
              <a:ext uri="{FF2B5EF4-FFF2-40B4-BE49-F238E27FC236}">
                <a16:creationId xmlns:a16="http://schemas.microsoft.com/office/drawing/2014/main" id="{D8D3A699-C5DB-479B-8D5C-274B42D61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760663"/>
            <a:ext cx="1066800" cy="236220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7" name="Arc 8">
            <a:extLst>
              <a:ext uri="{FF2B5EF4-FFF2-40B4-BE49-F238E27FC236}">
                <a16:creationId xmlns:a16="http://schemas.microsoft.com/office/drawing/2014/main" id="{B1B92C8A-99E6-42A8-A3D0-7F88E4F17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913063"/>
            <a:ext cx="1828800" cy="205740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8" name="Arc 9">
            <a:extLst>
              <a:ext uri="{FF2B5EF4-FFF2-40B4-BE49-F238E27FC236}">
                <a16:creationId xmlns:a16="http://schemas.microsoft.com/office/drawing/2014/main" id="{03EE33D5-7DD3-4903-B1FE-D5E924006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741863"/>
            <a:ext cx="76200" cy="7620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199" name="Arc 10">
            <a:extLst>
              <a:ext uri="{FF2B5EF4-FFF2-40B4-BE49-F238E27FC236}">
                <a16:creationId xmlns:a16="http://schemas.microsoft.com/office/drawing/2014/main" id="{DECBC078-932C-4666-B3C9-5FF9AFEA8A8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486400" y="3903663"/>
            <a:ext cx="2590800" cy="609600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200" name="Text Box 11">
            <a:extLst>
              <a:ext uri="{FF2B5EF4-FFF2-40B4-BE49-F238E27FC236}">
                <a16:creationId xmlns:a16="http://schemas.microsoft.com/office/drawing/2014/main" id="{E59CE5C7-92F2-4F90-8D11-1E6D6DB76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44370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</a:rPr>
              <a:t>A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201" name="Text Box 12">
            <a:extLst>
              <a:ext uri="{FF2B5EF4-FFF2-40B4-BE49-F238E27FC236}">
                <a16:creationId xmlns:a16="http://schemas.microsoft.com/office/drawing/2014/main" id="{14CE6C46-36AD-4B00-A4A0-B33EBCA5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90366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202" name="Line 13">
            <a:extLst>
              <a:ext uri="{FF2B5EF4-FFF2-40B4-BE49-F238E27FC236}">
                <a16:creationId xmlns:a16="http://schemas.microsoft.com/office/drawing/2014/main" id="{A6EE3D91-EF26-4868-8145-78EA0B097C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29400" y="3903663"/>
            <a:ext cx="381000" cy="533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203" name="Line 14">
            <a:extLst>
              <a:ext uri="{FF2B5EF4-FFF2-40B4-BE49-F238E27FC236}">
                <a16:creationId xmlns:a16="http://schemas.microsoft.com/office/drawing/2014/main" id="{78ED2175-ACCD-44FB-8D00-47299C2826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29400" y="3903663"/>
            <a:ext cx="914400" cy="381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204" name="Line 15">
            <a:extLst>
              <a:ext uri="{FF2B5EF4-FFF2-40B4-BE49-F238E27FC236}">
                <a16:creationId xmlns:a16="http://schemas.microsoft.com/office/drawing/2014/main" id="{FA628AA5-F85E-4587-AF27-35833B2E99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200" y="3141663"/>
            <a:ext cx="76200" cy="76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205" name="Text Box 16">
            <a:extLst>
              <a:ext uri="{FF2B5EF4-FFF2-40B4-BE49-F238E27FC236}">
                <a16:creationId xmlns:a16="http://schemas.microsoft.com/office/drawing/2014/main" id="{4D29ECFC-A4C7-4C0B-8FAA-3F5F69FB3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7512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8206" name="Freeform 17">
            <a:extLst>
              <a:ext uri="{FF2B5EF4-FFF2-40B4-BE49-F238E27FC236}">
                <a16:creationId xmlns:a16="http://schemas.microsoft.com/office/drawing/2014/main" id="{B28C4EDF-6F6B-4DAD-A6FB-43558BB8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3316288"/>
            <a:ext cx="25400" cy="77787"/>
          </a:xfrm>
          <a:custGeom>
            <a:avLst/>
            <a:gdLst>
              <a:gd name="T0" fmla="*/ 16 w 16"/>
              <a:gd name="T1" fmla="*/ 0 h 49"/>
              <a:gd name="T2" fmla="*/ 0 w 16"/>
              <a:gd name="T3" fmla="*/ 49 h 49"/>
              <a:gd name="T4" fmla="*/ 16 w 16"/>
              <a:gd name="T5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49">
                <a:moveTo>
                  <a:pt x="16" y="0"/>
                </a:moveTo>
                <a:cubicBezTo>
                  <a:pt x="11" y="16"/>
                  <a:pt x="0" y="49"/>
                  <a:pt x="0" y="49"/>
                </a:cubicBezTo>
                <a:cubicBezTo>
                  <a:pt x="0" y="49"/>
                  <a:pt x="11" y="16"/>
                  <a:pt x="16" y="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8207" name="Text Box 18">
            <a:extLst>
              <a:ext uri="{FF2B5EF4-FFF2-40B4-BE49-F238E27FC236}">
                <a16:creationId xmlns:a16="http://schemas.microsoft.com/office/drawing/2014/main" id="{91406671-964B-40A9-BC47-9775DC517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9130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8208" name="AutoShape 19">
            <a:hlinkClick r:id="rId2" action="ppaction://hlinksldjump"/>
            <a:extLst>
              <a:ext uri="{FF2B5EF4-FFF2-40B4-BE49-F238E27FC236}">
                <a16:creationId xmlns:a16="http://schemas.microsoft.com/office/drawing/2014/main" id="{38B3942F-B30A-4D53-83DC-BA3169C3F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3525" y="5434013"/>
            <a:ext cx="504825" cy="503237"/>
          </a:xfrm>
          <a:prstGeom prst="leftArrow">
            <a:avLst>
              <a:gd name="adj1" fmla="val 50000"/>
              <a:gd name="adj2" fmla="val 25060"/>
            </a:avLst>
          </a:prstGeom>
          <a:noFill/>
          <a:ln w="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日期占位符 3">
            <a:extLst>
              <a:ext uri="{FF2B5EF4-FFF2-40B4-BE49-F238E27FC236}">
                <a16:creationId xmlns:a16="http://schemas.microsoft.com/office/drawing/2014/main" id="{439A058A-952D-4556-9468-AFFCF6D8504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786871B7-C055-4D3D-80CB-0EC1B32208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1001713"/>
            <a:ext cx="8374062" cy="2665412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在晴朗的夜晚，仰望天空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眼前像有一个半球形的夜幕天穹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上面点缀着无数闪烁发亮的明星，感觉自己仿佛是处在这个天穹的中心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这就是人们对</a:t>
            </a:r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“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天球</a:t>
            </a:r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”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的印象。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31CCF04-4FC8-469D-AA71-9DC1E8FDC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4043363" cy="676275"/>
          </a:xfrm>
        </p:spPr>
        <p:txBody>
          <a:bodyPr anchorCtr="1"/>
          <a:lstStyle/>
          <a:p>
            <a:r>
              <a:rPr lang="en-US" altLang="zh-CN" sz="3600" b="1">
                <a:solidFill>
                  <a:schemeClr val="accent2"/>
                </a:solidFill>
                <a:latin typeface="宋体" panose="02010600030101010101" pitchFamily="2" charset="-122"/>
              </a:rPr>
              <a:t>§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</a:rPr>
              <a:t>２</a:t>
            </a:r>
            <a:r>
              <a:rPr lang="en-US" altLang="zh-CN" sz="3600" b="1">
                <a:solidFill>
                  <a:schemeClr val="accent2"/>
                </a:solidFill>
                <a:latin typeface="宋体" panose="02010600030101010101" pitchFamily="2" charset="-122"/>
              </a:rPr>
              <a:t>.1   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</a:rPr>
              <a:t>天  球</a:t>
            </a:r>
          </a:p>
        </p:txBody>
      </p:sp>
      <p:pic>
        <p:nvPicPr>
          <p:cNvPr id="9220" name="Picture 4" descr="天球">
            <a:extLst>
              <a:ext uri="{FF2B5EF4-FFF2-40B4-BE49-F238E27FC236}">
                <a16:creationId xmlns:a16="http://schemas.microsoft.com/office/drawing/2014/main" id="{9368CFF9-1B64-48F2-BEE4-EFF79F9E2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3641725"/>
            <a:ext cx="3602037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>
            <a:extLst>
              <a:ext uri="{FF2B5EF4-FFF2-40B4-BE49-F238E27FC236}">
                <a16:creationId xmlns:a16="http://schemas.microsoft.com/office/drawing/2014/main" id="{E96FC4AC-A601-4246-B037-506C48A13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3665538"/>
            <a:ext cx="4681537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       天文学家为了研究天体的位置和天体的运动引入了“天球”的概念和天球坐标。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日期占位符 1">
            <a:extLst>
              <a:ext uri="{FF2B5EF4-FFF2-40B4-BE49-F238E27FC236}">
                <a16:creationId xmlns:a16="http://schemas.microsoft.com/office/drawing/2014/main" id="{BDE65890-B036-4B33-985C-AF40200E84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pic>
        <p:nvPicPr>
          <p:cNvPr id="10242" name="Picture 2" descr="celestial_sphere">
            <a:extLst>
              <a:ext uri="{FF2B5EF4-FFF2-40B4-BE49-F238E27FC236}">
                <a16:creationId xmlns:a16="http://schemas.microsoft.com/office/drawing/2014/main" id="{3CAC88D8-2815-4B11-B1C0-50D05112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862013"/>
            <a:ext cx="5837237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8D56C7A0-B035-45E9-A51E-B158C4F4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836613"/>
            <a:ext cx="20510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accent2"/>
                </a:solidFill>
                <a:latin typeface="Verdana" panose="020B0604030504040204" pitchFamily="34" charset="0"/>
                <a:ea typeface="楷体_GB2312" pitchFamily="49" charset="-122"/>
              </a:rPr>
              <a:t>天球是一个假想的球，它是以观测者（或地心、日心）为中心，以无穷远为半径的球，所有天体都投影在这个球面上。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4EB6DDF0-30D7-4619-8E66-E569AA1D7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0" y="865188"/>
            <a:ext cx="13192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天球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日期占位符 3">
            <a:extLst>
              <a:ext uri="{FF2B5EF4-FFF2-40B4-BE49-F238E27FC236}">
                <a16:creationId xmlns:a16="http://schemas.microsoft.com/office/drawing/2014/main" id="{AE1CAEBB-A090-49C8-8EF8-E893780938F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423FC29C-4C1B-43B4-ABED-199004CE2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8388" y="519113"/>
            <a:ext cx="6748462" cy="708025"/>
          </a:xfrm>
        </p:spPr>
        <p:txBody>
          <a:bodyPr/>
          <a:lstStyle/>
          <a:p>
            <a:r>
              <a:rPr lang="zh-CN" altLang="en-US" sz="3600" b="1">
                <a:solidFill>
                  <a:schemeClr val="accent2"/>
                </a:solidFill>
                <a:ea typeface="楷体_GB2312" pitchFamily="49" charset="-122"/>
              </a:rPr>
              <a:t>天球特点：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827B39B-2BB3-449E-BED2-AD86DFB428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7850" y="1884363"/>
            <a:ext cx="8239125" cy="3813175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、与直观感觉相符的科学抽象，半径可任意选取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、天体在天球上的位置只反映天体视方向的投影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、天球上任意两天体的距离用其角距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对天球球心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的张角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表示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、地面上两平行方向指向天球同一点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、任意点为球心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日期占位符 3">
            <a:extLst>
              <a:ext uri="{FF2B5EF4-FFF2-40B4-BE49-F238E27FC236}">
                <a16:creationId xmlns:a16="http://schemas.microsoft.com/office/drawing/2014/main" id="{A5BF522F-CF73-4DA1-85BA-BE341A2E97C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普通天文学</a:t>
            </a:r>
            <a:endParaRPr lang="en-US" altLang="zh-CN"/>
          </a:p>
        </p:txBody>
      </p:sp>
      <p:sp>
        <p:nvSpPr>
          <p:cNvPr id="151554" name="Oval 2">
            <a:extLst>
              <a:ext uri="{FF2B5EF4-FFF2-40B4-BE49-F238E27FC236}">
                <a16:creationId xmlns:a16="http://schemas.microsoft.com/office/drawing/2014/main" id="{174F30FC-8F47-4DD1-BAD2-2368EC346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575" y="1993900"/>
            <a:ext cx="3074988" cy="3160713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33339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51555" name="Line 3">
            <a:extLst>
              <a:ext uri="{FF2B5EF4-FFF2-40B4-BE49-F238E27FC236}">
                <a16:creationId xmlns:a16="http://schemas.microsoft.com/office/drawing/2014/main" id="{6A236108-B9DE-43EA-BC66-0812557A3D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9525" y="1700213"/>
            <a:ext cx="1804988" cy="398780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51556" name="Picture 4" descr="gal_mid-pacific trans">
            <a:extLst>
              <a:ext uri="{FF2B5EF4-FFF2-40B4-BE49-F238E27FC236}">
                <a16:creationId xmlns:a16="http://schemas.microsoft.com/office/drawing/2014/main" id="{88EE9A92-3E83-4EF2-8C68-4A73CD45C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3113088"/>
            <a:ext cx="1233488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7" name="Text Box 5">
            <a:extLst>
              <a:ext uri="{FF2B5EF4-FFF2-40B4-BE49-F238E27FC236}">
                <a16:creationId xmlns:a16="http://schemas.microsoft.com/office/drawing/2014/main" id="{27590D14-96E6-49C5-A8F9-BCA7E80CE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838" y="5421313"/>
            <a:ext cx="33877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south celestial pole</a:t>
            </a:r>
          </a:p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SCP  </a:t>
            </a:r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南天极</a:t>
            </a:r>
          </a:p>
        </p:txBody>
      </p:sp>
      <p:sp>
        <p:nvSpPr>
          <p:cNvPr id="151558" name="Text Box 6">
            <a:extLst>
              <a:ext uri="{FF2B5EF4-FFF2-40B4-BE49-F238E27FC236}">
                <a16:creationId xmlns:a16="http://schemas.microsoft.com/office/drawing/2014/main" id="{7E031527-4A01-43EF-8ED3-2255FD6DD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1131888"/>
            <a:ext cx="2959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north celestial pole</a:t>
            </a:r>
          </a:p>
          <a:p>
            <a:pPr eaLnBrk="0" hangingPunct="0"/>
            <a:r>
              <a:rPr lang="en-US" altLang="zh-CN" b="1">
                <a:solidFill>
                  <a:schemeClr val="accent2"/>
                </a:solidFill>
              </a:rPr>
              <a:t>NCP  </a:t>
            </a:r>
            <a:r>
              <a:rPr lang="zh-CN" altLang="en-US" b="1">
                <a:solidFill>
                  <a:schemeClr val="accent2"/>
                </a:solidFill>
                <a:ea typeface="楷体_GB2312" pitchFamily="49" charset="-122"/>
              </a:rPr>
              <a:t>北天极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CADA7C21-404C-4E53-86D5-0064A20D6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7838" y="1654175"/>
            <a:ext cx="3240087" cy="504031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FF99"/>
                </a:solidFill>
              </a:rPr>
              <a:t>  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天球的轴是地球自转轴的延伸，叫天轴，天轴与天球有两个交点，叫作</a:t>
            </a: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天极</a:t>
            </a:r>
            <a:r>
              <a:rPr lang="en-US" altLang="zh-CN" sz="2800" b="1">
                <a:solidFill>
                  <a:srgbClr val="FFFF99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北天极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：地球北极延伸的点</a:t>
            </a:r>
          </a:p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南天极：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地球南极延伸的点。</a:t>
            </a:r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79EA4CD2-5EF8-4F45-8B49-63489DA4E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46075"/>
            <a:ext cx="6119813" cy="719138"/>
          </a:xfrm>
        </p:spPr>
        <p:txBody>
          <a:bodyPr/>
          <a:lstStyle/>
          <a:p>
            <a:r>
              <a:rPr lang="zh-CN" altLang="en-US" sz="3600">
                <a:solidFill>
                  <a:srgbClr val="FFFF00"/>
                </a:solidFill>
              </a:rPr>
              <a:t> </a:t>
            </a:r>
            <a:r>
              <a:rPr lang="en-US" altLang="zh-CN" sz="3600" b="1">
                <a:solidFill>
                  <a:schemeClr val="accent2"/>
                </a:solidFill>
                <a:latin typeface="宋体" panose="02010600030101010101" pitchFamily="2" charset="-122"/>
              </a:rPr>
              <a:t>§2.2  </a:t>
            </a:r>
            <a:r>
              <a:rPr lang="zh-CN" altLang="en-US" sz="3600" b="1">
                <a:solidFill>
                  <a:schemeClr val="accent2"/>
                </a:solidFill>
                <a:latin typeface="宋体" panose="02010600030101010101" pitchFamily="2" charset="-122"/>
              </a:rPr>
              <a:t>天球上的基本点圈</a:t>
            </a:r>
          </a:p>
        </p:txBody>
      </p:sp>
      <p:sp>
        <p:nvSpPr>
          <p:cNvPr id="12297" name="Rectangle 9">
            <a:extLst>
              <a:ext uri="{FF2B5EF4-FFF2-40B4-BE49-F238E27FC236}">
                <a16:creationId xmlns:a16="http://schemas.microsoft.com/office/drawing/2014/main" id="{7F35319D-A853-47A5-BDB6-328A54DED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25538"/>
            <a:ext cx="37798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chemeClr val="accent2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天极与天赤道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 animBg="1"/>
      <p:bldP spid="151557" grpId="0" build="p" advAuto="0"/>
      <p:bldP spid="151558" grpId="0" build="p" advAuto="0"/>
    </p:bld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2498</Words>
  <Characters>0</Characters>
  <Application>Microsoft Office PowerPoint</Application>
  <DocSecurity>0</DocSecurity>
  <PresentationFormat>全屏显示(4:3)</PresentationFormat>
  <Lines>0</Lines>
  <Paragraphs>366</Paragraphs>
  <Slides>46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68" baseType="lpstr">
      <vt:lpstr>Arial</vt:lpstr>
      <vt:lpstr>宋体</vt:lpstr>
      <vt:lpstr>Wingdings</vt:lpstr>
      <vt:lpstr>Times New Roman</vt:lpstr>
      <vt:lpstr>宋体</vt:lpstr>
      <vt:lpstr>楷体_GB2312</vt:lpstr>
      <vt:lpstr>Gulim</vt:lpstr>
      <vt:lpstr>创艺简行楷</vt:lpstr>
      <vt:lpstr>华文行楷</vt:lpstr>
      <vt:lpstr>Wingdings</vt:lpstr>
      <vt:lpstr>Verdana</vt:lpstr>
      <vt:lpstr>Symbol</vt:lpstr>
      <vt:lpstr>Constantia</vt:lpstr>
      <vt:lpstr>黑体</vt:lpstr>
      <vt:lpstr>宋体</vt:lpstr>
      <vt:lpstr>新宋体</vt:lpstr>
      <vt:lpstr>微软雅黑</vt:lpstr>
      <vt:lpstr>Arial Unicode MS</vt:lpstr>
      <vt:lpstr>自定义设计方案</vt:lpstr>
      <vt:lpstr>画笔图片</vt:lpstr>
      <vt:lpstr>Photoshop.Image.6</vt:lpstr>
      <vt:lpstr>Bitmap Image</vt:lpstr>
      <vt:lpstr>PowerPoint 演示文稿</vt:lpstr>
      <vt:lpstr>PowerPoint 演示文稿</vt:lpstr>
      <vt:lpstr>    球面三角基础知识</vt:lpstr>
      <vt:lpstr>PowerPoint 演示文稿</vt:lpstr>
      <vt:lpstr>PowerPoint 演示文稿</vt:lpstr>
      <vt:lpstr>§２.1   天  球</vt:lpstr>
      <vt:lpstr>PowerPoint 演示文稿</vt:lpstr>
      <vt:lpstr>天球特点：</vt:lpstr>
      <vt:lpstr> §2.2  天球上的基本点圈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黄道与黄极</vt:lpstr>
      <vt:lpstr>PowerPoint 演示文稿</vt:lpstr>
      <vt:lpstr>§2.3  天球坐标系</vt:lpstr>
      <vt:lpstr>天体的方位与高度</vt:lpstr>
      <vt:lpstr>PowerPoint 演示文稿</vt:lpstr>
      <vt:lpstr>PowerPoint 演示文稿</vt:lpstr>
      <vt:lpstr> 时角 用小时、分和秒来度量, 因为恒星两次出现在天空中同一位置的时间间隔大概需一天(24h)</vt:lpstr>
      <vt:lpstr>PowerPoint 演示文稿</vt:lpstr>
      <vt:lpstr>  </vt:lpstr>
      <vt:lpstr>    赤经也用小时，分，秒来度量, 因为恒星2次出现在天空中同一位置大概需一天时间</vt:lpstr>
      <vt:lpstr>PowerPoint 演示文稿</vt:lpstr>
      <vt:lpstr>§2.4  天体的周日视运动</vt:lpstr>
      <vt:lpstr>天体的周日视运动</vt:lpstr>
      <vt:lpstr>PowerPoint 演示文稿</vt:lpstr>
      <vt:lpstr>PowerPoint 演示文稿</vt:lpstr>
      <vt:lpstr>  在地球赤道地区看到所有天体都垂直于地平面做圆运动, 可看到全天球的天体。北天极和南天极位于地平。</vt:lpstr>
      <vt:lpstr>  在中纬地区看到的天体周日视动。   地理纬度越高,北天极离地面越高,可看到的南半天球的星就越少。</vt:lpstr>
      <vt:lpstr>PowerPoint 演示文稿</vt:lpstr>
      <vt:lpstr>PowerPoint 演示文稿</vt:lpstr>
      <vt:lpstr>天体的中天</vt:lpstr>
      <vt:lpstr>周年视运动   地球的公转   →天体的周年视运动→太阳自西向东在黄道上每年运行一周（与周日视运动方向相反）→造成四季星空的不同。</vt:lpstr>
      <vt:lpstr>  太阳的周年视运动轨迹：黄道   运动方向：自西向东</vt:lpstr>
      <vt:lpstr>PowerPoint 演示文稿</vt:lpstr>
      <vt:lpstr>PowerPoint 演示文稿</vt:lpstr>
      <vt:lpstr>PowerPoint 演示文稿</vt:lpstr>
      <vt:lpstr>太阳每年进入黄道13宫的日期、时间（2000.0） </vt:lpstr>
      <vt:lpstr>PowerPoint 演示文稿</vt:lpstr>
      <vt:lpstr>练习</vt:lpstr>
      <vt:lpstr>1 、在地球北纬30处，当春分点位于西点时，北点的赤经是（2700），时角是（1800），赤纬是（600），方位角是（00），地平高度是（00）。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040TGp_time_mono</dc:title>
  <dc:subject/>
  <dc:creator>ThemeGallery</dc:creator>
  <cp:keywords/>
  <dc:description/>
  <cp:lastModifiedBy>张伯望</cp:lastModifiedBy>
  <cp:revision>374</cp:revision>
  <dcterms:created xsi:type="dcterms:W3CDTF">2003-08-21T08:11:00Z</dcterms:created>
  <dcterms:modified xsi:type="dcterms:W3CDTF">2017-09-08T05:08:29Z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2052-10.1.0.5251</vt:lpwstr>
  </property>
</Properties>
</file>